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1"/>
  </p:notesMasterIdLst>
  <p:sldIdLst>
    <p:sldId id="256" r:id="rId2"/>
    <p:sldId id="269" r:id="rId3"/>
    <p:sldId id="262" r:id="rId4"/>
    <p:sldId id="257" r:id="rId5"/>
    <p:sldId id="258" r:id="rId6"/>
    <p:sldId id="287" r:id="rId7"/>
    <p:sldId id="259" r:id="rId8"/>
    <p:sldId id="260" r:id="rId9"/>
    <p:sldId id="261" r:id="rId10"/>
    <p:sldId id="270" r:id="rId11"/>
    <p:sldId id="271" r:id="rId12"/>
    <p:sldId id="263" r:id="rId13"/>
    <p:sldId id="272" r:id="rId14"/>
    <p:sldId id="273" r:id="rId15"/>
    <p:sldId id="274" r:id="rId16"/>
    <p:sldId id="264" r:id="rId17"/>
    <p:sldId id="275" r:id="rId18"/>
    <p:sldId id="266" r:id="rId19"/>
    <p:sldId id="277" r:id="rId20"/>
    <p:sldId id="278" r:id="rId21"/>
    <p:sldId id="279" r:id="rId22"/>
    <p:sldId id="280" r:id="rId23"/>
    <p:sldId id="281" r:id="rId24"/>
    <p:sldId id="282" r:id="rId25"/>
    <p:sldId id="283" r:id="rId26"/>
    <p:sldId id="284" r:id="rId27"/>
    <p:sldId id="285" r:id="rId28"/>
    <p:sldId id="268"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148" autoAdjust="0"/>
  </p:normalViewPr>
  <p:slideViewPr>
    <p:cSldViewPr snapToGrid="0">
      <p:cViewPr varScale="1">
        <p:scale>
          <a:sx n="63" d="100"/>
          <a:sy n="63" d="100"/>
        </p:scale>
        <p:origin x="14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38448-2578-49FE-9C9C-8B3494E8B219}" type="datetimeFigureOut">
              <a:rPr lang="en-CA" smtClean="0"/>
              <a:t>2024-03-03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F4C8B-89BA-486D-ACF2-6571A4A92A71}" type="slidenum">
              <a:rPr lang="en-CA" smtClean="0"/>
              <a:t>‹#›</a:t>
            </a:fld>
            <a:endParaRPr lang="en-CA"/>
          </a:p>
        </p:txBody>
      </p:sp>
    </p:spTree>
    <p:extLst>
      <p:ext uri="{BB962C8B-B14F-4D97-AF65-F5344CB8AC3E}">
        <p14:creationId xmlns:p14="http://schemas.microsoft.com/office/powerpoint/2010/main" val="1533602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This is the aim of the thesis</a:t>
            </a:r>
          </a:p>
        </p:txBody>
      </p:sp>
      <p:sp>
        <p:nvSpPr>
          <p:cNvPr id="4" name="Slide Number Placeholder 3"/>
          <p:cNvSpPr>
            <a:spLocks noGrp="1"/>
          </p:cNvSpPr>
          <p:nvPr>
            <p:ph type="sldNum" sz="quarter" idx="5"/>
          </p:nvPr>
        </p:nvSpPr>
        <p:spPr/>
        <p:txBody>
          <a:bodyPr/>
          <a:lstStyle/>
          <a:p>
            <a:fld id="{0AEF4C8B-89BA-486D-ACF2-6571A4A92A71}" type="slidenum">
              <a:rPr lang="en-CA" smtClean="0"/>
              <a:t>2</a:t>
            </a:fld>
            <a:endParaRPr lang="en-CA"/>
          </a:p>
        </p:txBody>
      </p:sp>
    </p:spTree>
    <p:extLst>
      <p:ext uri="{BB962C8B-B14F-4D97-AF65-F5344CB8AC3E}">
        <p14:creationId xmlns:p14="http://schemas.microsoft.com/office/powerpoint/2010/main" val="3491202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to this construction, we also add a temporal element to the representation.</a:t>
            </a:r>
          </a:p>
          <a:p>
            <a:endParaRPr lang="en-CA" dirty="0"/>
          </a:p>
          <a:p>
            <a:r>
              <a:rPr lang="en-CA" dirty="0"/>
              <a:t>For each frame </a:t>
            </a:r>
            <a:r>
              <a:rPr lang="en-CA" dirty="0" err="1"/>
              <a:t>i</a:t>
            </a:r>
            <a:r>
              <a:rPr lang="en-CA" dirty="0"/>
              <a:t>, we take the difference of the angle between frame </a:t>
            </a:r>
            <a:r>
              <a:rPr lang="en-CA" dirty="0" err="1"/>
              <a:t>i</a:t>
            </a:r>
            <a:r>
              <a:rPr lang="en-CA" dirty="0"/>
              <a:t> and i+1 and add that to the representation as the joint ‘velocity’ for that particular frame</a:t>
            </a:r>
          </a:p>
          <a:p>
            <a:endParaRPr lang="en-CA" dirty="0"/>
          </a:p>
          <a:p>
            <a:r>
              <a:rPr lang="en-CA" dirty="0"/>
              <a:t>This is stacked above the joints to provide us with a completed, stacked representation of one image for a video</a:t>
            </a:r>
          </a:p>
        </p:txBody>
      </p:sp>
      <p:sp>
        <p:nvSpPr>
          <p:cNvPr id="4" name="Slide Number Placeholder 3"/>
          <p:cNvSpPr>
            <a:spLocks noGrp="1"/>
          </p:cNvSpPr>
          <p:nvPr>
            <p:ph type="sldNum" sz="quarter" idx="5"/>
          </p:nvPr>
        </p:nvSpPr>
        <p:spPr/>
        <p:txBody>
          <a:bodyPr/>
          <a:lstStyle/>
          <a:p>
            <a:fld id="{0AEF4C8B-89BA-486D-ACF2-6571A4A92A71}" type="slidenum">
              <a:rPr lang="en-CA" smtClean="0"/>
              <a:t>14</a:t>
            </a:fld>
            <a:endParaRPr lang="en-CA"/>
          </a:p>
        </p:txBody>
      </p:sp>
    </p:spTree>
    <p:extLst>
      <p:ext uri="{BB962C8B-B14F-4D97-AF65-F5344CB8AC3E}">
        <p14:creationId xmlns:p14="http://schemas.microsoft.com/office/powerpoint/2010/main" val="237183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also add further temporal adjustments</a:t>
            </a:r>
          </a:p>
          <a:p>
            <a:endParaRPr lang="en-CA" dirty="0"/>
          </a:p>
          <a:p>
            <a:r>
              <a:rPr lang="en-CA" dirty="0"/>
              <a:t>In these examples, we define a ‘skip’ value N, and the representation skips N frames in between each step, meaning instead of going from frame 1,2,3 we would go from 1,3,5 in the case of N=1 or 1,4,7 in the case of N=2</a:t>
            </a:r>
          </a:p>
          <a:p>
            <a:endParaRPr lang="en-CA" dirty="0"/>
          </a:p>
          <a:p>
            <a:r>
              <a:rPr lang="en-CA" dirty="0"/>
              <a:t>This skipping of frames results in long actions being more obviously defined in the representation, particularly in the case of the joint velocities.</a:t>
            </a:r>
          </a:p>
        </p:txBody>
      </p:sp>
      <p:sp>
        <p:nvSpPr>
          <p:cNvPr id="4" name="Slide Number Placeholder 3"/>
          <p:cNvSpPr>
            <a:spLocks noGrp="1"/>
          </p:cNvSpPr>
          <p:nvPr>
            <p:ph type="sldNum" sz="quarter" idx="5"/>
          </p:nvPr>
        </p:nvSpPr>
        <p:spPr/>
        <p:txBody>
          <a:bodyPr/>
          <a:lstStyle/>
          <a:p>
            <a:fld id="{0AEF4C8B-89BA-486D-ACF2-6571A4A92A71}" type="slidenum">
              <a:rPr lang="en-CA" smtClean="0"/>
              <a:t>15</a:t>
            </a:fld>
            <a:endParaRPr lang="en-CA"/>
          </a:p>
        </p:txBody>
      </p:sp>
    </p:spTree>
    <p:extLst>
      <p:ext uri="{BB962C8B-B14F-4D97-AF65-F5344CB8AC3E}">
        <p14:creationId xmlns:p14="http://schemas.microsoft.com/office/powerpoint/2010/main" val="337514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processing this representation, we can then simply pass it through a 2 dimensional CNN</a:t>
            </a:r>
          </a:p>
          <a:p>
            <a:endParaRPr lang="en-CA" dirty="0"/>
          </a:p>
          <a:p>
            <a:r>
              <a:rPr lang="en-CA" dirty="0"/>
              <a:t>This architecture is rather unremarkable, and only contains 4 convolution blocks, followed by a global average pooling and 2 fully connected layers, which is very common in domains such as image analysis</a:t>
            </a:r>
          </a:p>
        </p:txBody>
      </p:sp>
      <p:sp>
        <p:nvSpPr>
          <p:cNvPr id="4" name="Slide Number Placeholder 3"/>
          <p:cNvSpPr>
            <a:spLocks noGrp="1"/>
          </p:cNvSpPr>
          <p:nvPr>
            <p:ph type="sldNum" sz="quarter" idx="5"/>
          </p:nvPr>
        </p:nvSpPr>
        <p:spPr/>
        <p:txBody>
          <a:bodyPr/>
          <a:lstStyle/>
          <a:p>
            <a:fld id="{0AEF4C8B-89BA-486D-ACF2-6571A4A92A71}" type="slidenum">
              <a:rPr lang="en-CA" smtClean="0"/>
              <a:t>16</a:t>
            </a:fld>
            <a:endParaRPr lang="en-CA"/>
          </a:p>
        </p:txBody>
      </p:sp>
    </p:spTree>
    <p:extLst>
      <p:ext uri="{BB962C8B-B14F-4D97-AF65-F5344CB8AC3E}">
        <p14:creationId xmlns:p14="http://schemas.microsoft.com/office/powerpoint/2010/main" val="322455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putting all of the pieces together, we obtain the following full architecture, our video is passed through some pose estimation model first, which then gives us the corresponding pose</a:t>
            </a:r>
          </a:p>
          <a:p>
            <a:endParaRPr lang="en-CA" dirty="0"/>
          </a:p>
          <a:p>
            <a:r>
              <a:rPr lang="en-CA" dirty="0"/>
              <a:t>We then take that pose, or more specifically the joint angles of said pose and create our intermediate representation</a:t>
            </a:r>
          </a:p>
          <a:p>
            <a:endParaRPr lang="en-CA" dirty="0"/>
          </a:p>
          <a:p>
            <a:r>
              <a:rPr lang="en-CA" dirty="0"/>
              <a:t>Once we have created the representation, along with the corresponding temporal adjustment ones spoke about earlier, we take it and pass it through a simple </a:t>
            </a:r>
            <a:r>
              <a:rPr lang="en-CA" dirty="0" err="1"/>
              <a:t>cnn</a:t>
            </a:r>
            <a:r>
              <a:rPr lang="en-CA" dirty="0"/>
              <a:t> which gives us an output</a:t>
            </a:r>
          </a:p>
        </p:txBody>
      </p:sp>
      <p:sp>
        <p:nvSpPr>
          <p:cNvPr id="4" name="Slide Number Placeholder 3"/>
          <p:cNvSpPr>
            <a:spLocks noGrp="1"/>
          </p:cNvSpPr>
          <p:nvPr>
            <p:ph type="sldNum" sz="quarter" idx="5"/>
          </p:nvPr>
        </p:nvSpPr>
        <p:spPr/>
        <p:txBody>
          <a:bodyPr/>
          <a:lstStyle/>
          <a:p>
            <a:fld id="{0AEF4C8B-89BA-486D-ACF2-6571A4A92A71}" type="slidenum">
              <a:rPr lang="en-CA" smtClean="0"/>
              <a:t>17</a:t>
            </a:fld>
            <a:endParaRPr lang="en-CA"/>
          </a:p>
        </p:txBody>
      </p:sp>
    </p:spTree>
    <p:extLst>
      <p:ext uri="{BB962C8B-B14F-4D97-AF65-F5344CB8AC3E}">
        <p14:creationId xmlns:p14="http://schemas.microsoft.com/office/powerpoint/2010/main" val="1319000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for the dataset we will be working with I have chosen JHMDB</a:t>
            </a:r>
          </a:p>
          <a:p>
            <a:endParaRPr lang="en-CA" dirty="0"/>
          </a:p>
          <a:p>
            <a:r>
              <a:rPr lang="en-CA" dirty="0"/>
              <a:t>JHMDB is actually a subset of another dataset known as HMDB which is a rather complex action recognition dataset</a:t>
            </a:r>
          </a:p>
          <a:p>
            <a:endParaRPr lang="en-CA" dirty="0"/>
          </a:p>
          <a:p>
            <a:r>
              <a:rPr lang="en-CA" dirty="0"/>
              <a:t>JHMDB provides these manually annotated skeletons for each of the 900 or so clips which gives us an advantage of not having to consider different pose models and how they may affect the model</a:t>
            </a:r>
          </a:p>
          <a:p>
            <a:endParaRPr lang="en-CA" dirty="0"/>
          </a:p>
          <a:p>
            <a:r>
              <a:rPr lang="en-CA" dirty="0"/>
              <a:t>It also allows us to more accurately compare our model against similar techniques as there is not a question of how much inaccuracy would be a result of the pose model vs the intermediate representation</a:t>
            </a:r>
          </a:p>
          <a:p>
            <a:endParaRPr lang="en-CA" dirty="0"/>
          </a:p>
          <a:p>
            <a:r>
              <a:rPr lang="en-CA" dirty="0"/>
              <a:t>The actual dataset contains 21 classes split into 3 different training/testing splits, so for each split we will be training on two of them and reporting test results on the third</a:t>
            </a:r>
          </a:p>
        </p:txBody>
      </p:sp>
      <p:sp>
        <p:nvSpPr>
          <p:cNvPr id="4" name="Slide Number Placeholder 3"/>
          <p:cNvSpPr>
            <a:spLocks noGrp="1"/>
          </p:cNvSpPr>
          <p:nvPr>
            <p:ph type="sldNum" sz="quarter" idx="5"/>
          </p:nvPr>
        </p:nvSpPr>
        <p:spPr/>
        <p:txBody>
          <a:bodyPr/>
          <a:lstStyle/>
          <a:p>
            <a:fld id="{0AEF4C8B-89BA-486D-ACF2-6571A4A92A71}" type="slidenum">
              <a:rPr lang="en-CA" smtClean="0"/>
              <a:t>18</a:t>
            </a:fld>
            <a:endParaRPr lang="en-CA"/>
          </a:p>
        </p:txBody>
      </p:sp>
    </p:spTree>
    <p:extLst>
      <p:ext uri="{BB962C8B-B14F-4D97-AF65-F5344CB8AC3E}">
        <p14:creationId xmlns:p14="http://schemas.microsoft.com/office/powerpoint/2010/main" val="240128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here are the results for the model on the JHMDB dataset, on average we achieve about a 58% accuracy for each split, remaining consistent through each of them, however this does not tell the full story</a:t>
            </a:r>
          </a:p>
        </p:txBody>
      </p:sp>
      <p:sp>
        <p:nvSpPr>
          <p:cNvPr id="4" name="Slide Number Placeholder 3"/>
          <p:cNvSpPr>
            <a:spLocks noGrp="1"/>
          </p:cNvSpPr>
          <p:nvPr>
            <p:ph type="sldNum" sz="quarter" idx="5"/>
          </p:nvPr>
        </p:nvSpPr>
        <p:spPr/>
        <p:txBody>
          <a:bodyPr/>
          <a:lstStyle/>
          <a:p>
            <a:fld id="{0AEF4C8B-89BA-486D-ACF2-6571A4A92A71}" type="slidenum">
              <a:rPr lang="en-CA" smtClean="0"/>
              <a:t>19</a:t>
            </a:fld>
            <a:endParaRPr lang="en-CA"/>
          </a:p>
        </p:txBody>
      </p:sp>
    </p:spTree>
    <p:extLst>
      <p:ext uri="{BB962C8B-B14F-4D97-AF65-F5344CB8AC3E}">
        <p14:creationId xmlns:p14="http://schemas.microsoft.com/office/powerpoint/2010/main" val="11341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detailed breakdown of the F1 score of each class, </a:t>
            </a:r>
          </a:p>
          <a:p>
            <a:endParaRPr lang="en-CA" dirty="0"/>
          </a:p>
          <a:p>
            <a:r>
              <a:rPr lang="en-CA" dirty="0"/>
              <a:t>as you can see there are some classes where the model performs quite well such as golf, pour, pullup, push and swing baseball</a:t>
            </a:r>
          </a:p>
          <a:p>
            <a:endParaRPr lang="en-CA" dirty="0"/>
          </a:p>
          <a:p>
            <a:r>
              <a:rPr lang="en-CA" dirty="0"/>
              <a:t>There are also some classes where the model performs very poorly, such as catch, jump, </a:t>
            </a:r>
            <a:r>
              <a:rPr lang="en-CA" dirty="0" err="1"/>
              <a:t>climb_stairs</a:t>
            </a:r>
            <a:r>
              <a:rPr lang="en-CA" dirty="0"/>
              <a:t>, and sit</a:t>
            </a:r>
          </a:p>
          <a:p>
            <a:endParaRPr lang="en-CA" dirty="0"/>
          </a:p>
          <a:p>
            <a:r>
              <a:rPr lang="en-CA" dirty="0"/>
              <a:t>For the purposes of this presentation, I’ll be looking more in detail at three of the classes, catch, jump and golf and why the accuracy was high or low</a:t>
            </a:r>
          </a:p>
        </p:txBody>
      </p:sp>
      <p:sp>
        <p:nvSpPr>
          <p:cNvPr id="4" name="Slide Number Placeholder 3"/>
          <p:cNvSpPr>
            <a:spLocks noGrp="1"/>
          </p:cNvSpPr>
          <p:nvPr>
            <p:ph type="sldNum" sz="quarter" idx="5"/>
          </p:nvPr>
        </p:nvSpPr>
        <p:spPr/>
        <p:txBody>
          <a:bodyPr/>
          <a:lstStyle/>
          <a:p>
            <a:fld id="{0AEF4C8B-89BA-486D-ACF2-6571A4A92A71}" type="slidenum">
              <a:rPr lang="en-CA" smtClean="0"/>
              <a:t>20</a:t>
            </a:fld>
            <a:endParaRPr lang="en-CA"/>
          </a:p>
        </p:txBody>
      </p:sp>
    </p:spTree>
    <p:extLst>
      <p:ext uri="{BB962C8B-B14F-4D97-AF65-F5344CB8AC3E}">
        <p14:creationId xmlns:p14="http://schemas.microsoft.com/office/powerpoint/2010/main" val="148889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first example is the golf class</a:t>
            </a:r>
          </a:p>
          <a:p>
            <a:endParaRPr lang="en-CA" dirty="0"/>
          </a:p>
          <a:p>
            <a:r>
              <a:rPr lang="en-CA" dirty="0"/>
              <a:t>The model performed quite well when considering this class, achieving approximately 85% F1 score</a:t>
            </a:r>
          </a:p>
          <a:p>
            <a:endParaRPr lang="en-CA" dirty="0"/>
          </a:p>
          <a:p>
            <a:r>
              <a:rPr lang="en-CA" dirty="0"/>
              <a:t>The reason for this is primarily the consistent movement from one person to another when swinging a golf club.</a:t>
            </a:r>
          </a:p>
          <a:p>
            <a:endParaRPr lang="en-CA" dirty="0"/>
          </a:p>
          <a:p>
            <a:r>
              <a:rPr lang="en-CA" dirty="0"/>
              <a:t>Taking a look at the examples presented here, these are four subsampled frames of approximately similar points within someone’s golf swing action.</a:t>
            </a:r>
          </a:p>
          <a:p>
            <a:endParaRPr lang="en-CA" dirty="0"/>
          </a:p>
          <a:p>
            <a:r>
              <a:rPr lang="en-CA" dirty="0"/>
              <a:t>Examples a and c show a very similar swing, whereas example b shows a slightly smaller swing, but overall all of these actions are performed in nearly the same way, thus meaning that our representation will be built in nearly the same way, making generalizing easier for us when moving from one person to another</a:t>
            </a:r>
          </a:p>
        </p:txBody>
      </p:sp>
      <p:sp>
        <p:nvSpPr>
          <p:cNvPr id="4" name="Slide Number Placeholder 3"/>
          <p:cNvSpPr>
            <a:spLocks noGrp="1"/>
          </p:cNvSpPr>
          <p:nvPr>
            <p:ph type="sldNum" sz="quarter" idx="5"/>
          </p:nvPr>
        </p:nvSpPr>
        <p:spPr/>
        <p:txBody>
          <a:bodyPr/>
          <a:lstStyle/>
          <a:p>
            <a:fld id="{0AEF4C8B-89BA-486D-ACF2-6571A4A92A71}" type="slidenum">
              <a:rPr lang="en-CA" smtClean="0"/>
              <a:t>21</a:t>
            </a:fld>
            <a:endParaRPr lang="en-CA"/>
          </a:p>
        </p:txBody>
      </p:sp>
    </p:spTree>
    <p:extLst>
      <p:ext uri="{BB962C8B-B14F-4D97-AF65-F5344CB8AC3E}">
        <p14:creationId xmlns:p14="http://schemas.microsoft.com/office/powerpoint/2010/main" val="181703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Jump action is an example of when things begin to become rather difficult</a:t>
            </a:r>
          </a:p>
          <a:p>
            <a:endParaRPr lang="en-CA" dirty="0"/>
          </a:p>
          <a:p>
            <a:r>
              <a:rPr lang="en-CA" dirty="0"/>
              <a:t>The first and perhaps most glaring issue with this action is that the person jumping typically moves through the frame globally. Taking examples a and c, we can see that the person is moving from the right side of the frame towards the left, something that was intentionally avoided by our model to make it so that camera movements would not affect it nearly as much, but causes issues because it is not able to interpret the movement of the person throughout the video globally.</a:t>
            </a:r>
          </a:p>
          <a:p>
            <a:endParaRPr lang="en-CA" dirty="0"/>
          </a:p>
          <a:p>
            <a:r>
              <a:rPr lang="en-CA" dirty="0"/>
              <a:t>Example b does not show this same movement throughout the frame, but shows another issue, where the movement of a person performing the ‘jump’ action is not nearly consistent enough from one person to another to make using only the joint angles viable to obtain high quality results</a:t>
            </a:r>
          </a:p>
        </p:txBody>
      </p:sp>
      <p:sp>
        <p:nvSpPr>
          <p:cNvPr id="4" name="Slide Number Placeholder 3"/>
          <p:cNvSpPr>
            <a:spLocks noGrp="1"/>
          </p:cNvSpPr>
          <p:nvPr>
            <p:ph type="sldNum" sz="quarter" idx="5"/>
          </p:nvPr>
        </p:nvSpPr>
        <p:spPr/>
        <p:txBody>
          <a:bodyPr/>
          <a:lstStyle/>
          <a:p>
            <a:fld id="{0AEF4C8B-89BA-486D-ACF2-6571A4A92A71}" type="slidenum">
              <a:rPr lang="en-CA" smtClean="0"/>
              <a:t>22</a:t>
            </a:fld>
            <a:endParaRPr lang="en-CA"/>
          </a:p>
        </p:txBody>
      </p:sp>
    </p:spTree>
    <p:extLst>
      <p:ext uri="{BB962C8B-B14F-4D97-AF65-F5344CB8AC3E}">
        <p14:creationId xmlns:p14="http://schemas.microsoft.com/office/powerpoint/2010/main" val="3593924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catch action shows another issue present in this kind of model.</a:t>
            </a:r>
          </a:p>
          <a:p>
            <a:endParaRPr lang="en-CA" dirty="0"/>
          </a:p>
          <a:p>
            <a:r>
              <a:rPr lang="en-CA" dirty="0"/>
              <a:t>In this example, we can see that the person on the right is the one performing the action, they lean forward slightly and catch the ball.</a:t>
            </a:r>
          </a:p>
          <a:p>
            <a:endParaRPr lang="en-CA" dirty="0"/>
          </a:p>
          <a:p>
            <a:r>
              <a:rPr lang="en-CA" dirty="0"/>
              <a:t>The issue with this is that our model cannot detect that they have just caught a ball, it only sees this slightly leaning forward motion which is difficult to discern what is happening.</a:t>
            </a:r>
          </a:p>
          <a:p>
            <a:endParaRPr lang="en-CA" dirty="0"/>
          </a:p>
          <a:p>
            <a:r>
              <a:rPr lang="en-CA" dirty="0"/>
              <a:t>So by completely eliminating the background interference, we have to acknowledge that we are also removing potentially important data relevant to the actions, such as objects they may be interacting with</a:t>
            </a:r>
          </a:p>
        </p:txBody>
      </p:sp>
      <p:sp>
        <p:nvSpPr>
          <p:cNvPr id="4" name="Slide Number Placeholder 3"/>
          <p:cNvSpPr>
            <a:spLocks noGrp="1"/>
          </p:cNvSpPr>
          <p:nvPr>
            <p:ph type="sldNum" sz="quarter" idx="5"/>
          </p:nvPr>
        </p:nvSpPr>
        <p:spPr/>
        <p:txBody>
          <a:bodyPr/>
          <a:lstStyle/>
          <a:p>
            <a:fld id="{0AEF4C8B-89BA-486D-ACF2-6571A4A92A71}" type="slidenum">
              <a:rPr lang="en-CA" smtClean="0"/>
              <a:t>23</a:t>
            </a:fld>
            <a:endParaRPr lang="en-CA"/>
          </a:p>
        </p:txBody>
      </p:sp>
    </p:spTree>
    <p:extLst>
      <p:ext uri="{BB962C8B-B14F-4D97-AF65-F5344CB8AC3E}">
        <p14:creationId xmlns:p14="http://schemas.microsoft.com/office/powerpoint/2010/main" val="22517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Large models such as the ones developed my Microsoft, Facebook, etc. cannot be run on less modern hardware -- smartphones</a:t>
            </a:r>
          </a:p>
          <a:p>
            <a:r>
              <a:rPr lang="en-CA" dirty="0"/>
              <a:t>- Smaller models are better, but are often susceptible to some background interference which makes them difficult to run in the wild</a:t>
            </a:r>
          </a:p>
          <a:p>
            <a:r>
              <a:rPr lang="en-CA" dirty="0"/>
              <a:t>- So we aim to solve both these problems with a small model invariant to most kinds of background interference</a:t>
            </a:r>
          </a:p>
        </p:txBody>
      </p:sp>
      <p:sp>
        <p:nvSpPr>
          <p:cNvPr id="4" name="Slide Number Placeholder 3"/>
          <p:cNvSpPr>
            <a:spLocks noGrp="1"/>
          </p:cNvSpPr>
          <p:nvPr>
            <p:ph type="sldNum" sz="quarter" idx="5"/>
          </p:nvPr>
        </p:nvSpPr>
        <p:spPr/>
        <p:txBody>
          <a:bodyPr/>
          <a:lstStyle/>
          <a:p>
            <a:fld id="{0AEF4C8B-89BA-486D-ACF2-6571A4A92A71}" type="slidenum">
              <a:rPr lang="en-CA" smtClean="0"/>
              <a:t>4</a:t>
            </a:fld>
            <a:endParaRPr lang="en-CA"/>
          </a:p>
        </p:txBody>
      </p:sp>
    </p:spTree>
    <p:extLst>
      <p:ext uri="{BB962C8B-B14F-4D97-AF65-F5344CB8AC3E}">
        <p14:creationId xmlns:p14="http://schemas.microsoft.com/office/powerpoint/2010/main" val="3875569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confusion matrix for the first split of the </a:t>
            </a:r>
            <a:r>
              <a:rPr lang="en-CA" dirty="0" err="1"/>
              <a:t>jhmdb</a:t>
            </a:r>
            <a:r>
              <a:rPr lang="en-CA" dirty="0"/>
              <a:t> dataset</a:t>
            </a:r>
          </a:p>
          <a:p>
            <a:endParaRPr lang="en-CA" dirty="0"/>
          </a:p>
          <a:p>
            <a:r>
              <a:rPr lang="en-CA" dirty="0"/>
              <a:t>We can see that there are a couple of cases of class confusion that arise from issues previously discussed, as well as simply similar actions, such as swing baseball and clap, catch and shoot ball and the example we will take a closer look at, climb stairs and walk</a:t>
            </a:r>
          </a:p>
        </p:txBody>
      </p:sp>
      <p:sp>
        <p:nvSpPr>
          <p:cNvPr id="4" name="Slide Number Placeholder 3"/>
          <p:cNvSpPr>
            <a:spLocks noGrp="1"/>
          </p:cNvSpPr>
          <p:nvPr>
            <p:ph type="sldNum" sz="quarter" idx="5"/>
          </p:nvPr>
        </p:nvSpPr>
        <p:spPr/>
        <p:txBody>
          <a:bodyPr/>
          <a:lstStyle/>
          <a:p>
            <a:fld id="{0AEF4C8B-89BA-486D-ACF2-6571A4A92A71}" type="slidenum">
              <a:rPr lang="en-CA" smtClean="0"/>
              <a:t>24</a:t>
            </a:fld>
            <a:endParaRPr lang="en-CA"/>
          </a:p>
        </p:txBody>
      </p:sp>
    </p:spTree>
    <p:extLst>
      <p:ext uri="{BB962C8B-B14F-4D97-AF65-F5344CB8AC3E}">
        <p14:creationId xmlns:p14="http://schemas.microsoft.com/office/powerpoint/2010/main" val="238800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example, it is again an issue of global positioning and background context clues.</a:t>
            </a:r>
          </a:p>
          <a:p>
            <a:endParaRPr lang="en-CA" dirty="0"/>
          </a:p>
          <a:p>
            <a:r>
              <a:rPr lang="en-CA" dirty="0"/>
              <a:t>While there are some slight differences, the walking and climbing stairs look rather similar in person movements alone, the primary issue being our model cannot pick out the background context of a set of stairs or the movement of a person up the stairs globally within the frame, leading to significant class confusion between these two</a:t>
            </a:r>
          </a:p>
        </p:txBody>
      </p:sp>
      <p:sp>
        <p:nvSpPr>
          <p:cNvPr id="4" name="Slide Number Placeholder 3"/>
          <p:cNvSpPr>
            <a:spLocks noGrp="1"/>
          </p:cNvSpPr>
          <p:nvPr>
            <p:ph type="sldNum" sz="quarter" idx="5"/>
          </p:nvPr>
        </p:nvSpPr>
        <p:spPr/>
        <p:txBody>
          <a:bodyPr/>
          <a:lstStyle/>
          <a:p>
            <a:fld id="{0AEF4C8B-89BA-486D-ACF2-6571A4A92A71}" type="slidenum">
              <a:rPr lang="en-CA" smtClean="0"/>
              <a:t>25</a:t>
            </a:fld>
            <a:endParaRPr lang="en-CA"/>
          </a:p>
        </p:txBody>
      </p:sp>
    </p:spTree>
    <p:extLst>
      <p:ext uri="{BB962C8B-B14F-4D97-AF65-F5344CB8AC3E}">
        <p14:creationId xmlns:p14="http://schemas.microsoft.com/office/powerpoint/2010/main" val="1902536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Comparing our model to other pose-based models, we end up in the slightly lower end, slightly above the potion model spoken about earlier, with some models achieving significantly greater results</a:t>
            </a:r>
          </a:p>
          <a:p>
            <a:endParaRPr lang="en-CA" dirty="0"/>
          </a:p>
          <a:p>
            <a:r>
              <a:rPr lang="en-CA" dirty="0"/>
              <a:t>However it is worth noting that these models generally use the global position of someone throughout the frame and are thus more vulnerable to background interference than ours</a:t>
            </a:r>
          </a:p>
        </p:txBody>
      </p:sp>
      <p:sp>
        <p:nvSpPr>
          <p:cNvPr id="4" name="Slide Number Placeholder 3"/>
          <p:cNvSpPr>
            <a:spLocks noGrp="1"/>
          </p:cNvSpPr>
          <p:nvPr>
            <p:ph type="sldNum" sz="quarter" idx="5"/>
          </p:nvPr>
        </p:nvSpPr>
        <p:spPr/>
        <p:txBody>
          <a:bodyPr/>
          <a:lstStyle/>
          <a:p>
            <a:fld id="{0AEF4C8B-89BA-486D-ACF2-6571A4A92A71}" type="slidenum">
              <a:rPr lang="en-CA" smtClean="0"/>
              <a:t>26</a:t>
            </a:fld>
            <a:endParaRPr lang="en-CA"/>
          </a:p>
        </p:txBody>
      </p:sp>
    </p:spTree>
    <p:extLst>
      <p:ext uri="{BB962C8B-B14F-4D97-AF65-F5344CB8AC3E}">
        <p14:creationId xmlns:p14="http://schemas.microsoft.com/office/powerpoint/2010/main" val="219807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to summarize the results and comparisons, our model is not going to be state of the art in it’s current form</a:t>
            </a:r>
          </a:p>
          <a:p>
            <a:endParaRPr lang="en-CA" dirty="0"/>
          </a:p>
          <a:p>
            <a:r>
              <a:rPr lang="en-CA" dirty="0"/>
              <a:t>Instead it aims to fill a specific niche of a lightweight pose based model that is agnostic to global position, scale or rotation </a:t>
            </a:r>
            <a:r>
              <a:rPr lang="en-CA" dirty="0" err="1"/>
              <a:t>fo</a:t>
            </a:r>
            <a:r>
              <a:rPr lang="en-CA" dirty="0"/>
              <a:t> the person and with those advantages comes some sacrifices towards particular actions that require background information or global position information</a:t>
            </a:r>
          </a:p>
        </p:txBody>
      </p:sp>
      <p:sp>
        <p:nvSpPr>
          <p:cNvPr id="4" name="Slide Number Placeholder 3"/>
          <p:cNvSpPr>
            <a:spLocks noGrp="1"/>
          </p:cNvSpPr>
          <p:nvPr>
            <p:ph type="sldNum" sz="quarter" idx="5"/>
          </p:nvPr>
        </p:nvSpPr>
        <p:spPr/>
        <p:txBody>
          <a:bodyPr/>
          <a:lstStyle/>
          <a:p>
            <a:fld id="{0AEF4C8B-89BA-486D-ACF2-6571A4A92A71}" type="slidenum">
              <a:rPr lang="en-CA" smtClean="0"/>
              <a:t>27</a:t>
            </a:fld>
            <a:endParaRPr lang="en-CA"/>
          </a:p>
        </p:txBody>
      </p:sp>
    </p:spTree>
    <p:extLst>
      <p:ext uri="{BB962C8B-B14F-4D97-AF65-F5344CB8AC3E}">
        <p14:creationId xmlns:p14="http://schemas.microsoft.com/office/powerpoint/2010/main" val="878347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goal would be to apply some logic to 3d skeletons</a:t>
            </a:r>
          </a:p>
          <a:p>
            <a:endParaRPr lang="en-US" dirty="0"/>
          </a:p>
          <a:p>
            <a:r>
              <a:rPr lang="en-US" dirty="0"/>
              <a:t>Would require some work as the current logic is based on 2d angles</a:t>
            </a:r>
          </a:p>
          <a:p>
            <a:endParaRPr lang="en-US" dirty="0"/>
          </a:p>
          <a:p>
            <a:r>
              <a:rPr lang="en-US" dirty="0"/>
              <a:t>Additional work could be to add this intermediate representation to an existing model to attempt to </a:t>
            </a:r>
            <a:r>
              <a:rPr lang="en-US"/>
              <a:t>increase performance</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28</a:t>
            </a:fld>
            <a:endParaRPr lang="en-CA"/>
          </a:p>
        </p:txBody>
      </p:sp>
    </p:spTree>
    <p:extLst>
      <p:ext uri="{BB962C8B-B14F-4D97-AF65-F5344CB8AC3E}">
        <p14:creationId xmlns:p14="http://schemas.microsoft.com/office/powerpoint/2010/main" val="2735400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29</a:t>
            </a:fld>
            <a:endParaRPr lang="en-CA"/>
          </a:p>
        </p:txBody>
      </p:sp>
    </p:spTree>
    <p:extLst>
      <p:ext uri="{BB962C8B-B14F-4D97-AF65-F5344CB8AC3E}">
        <p14:creationId xmlns:p14="http://schemas.microsoft.com/office/powerpoint/2010/main" val="8099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answer to this question is to turn to pose</a:t>
            </a:r>
          </a:p>
          <a:p>
            <a:endParaRPr lang="en-CA" dirty="0"/>
          </a:p>
          <a:p>
            <a:r>
              <a:rPr lang="en-CA" dirty="0"/>
              <a:t>Pose allows us to focus on the movements of the person and filter out some of the background</a:t>
            </a:r>
          </a:p>
          <a:p>
            <a:endParaRPr lang="en-CA" dirty="0"/>
          </a:p>
          <a:p>
            <a:r>
              <a:rPr lang="en-CA" dirty="0"/>
              <a:t>The pose models available to us today have proven to be rather good at extracting this 2 dimensional pose</a:t>
            </a:r>
          </a:p>
          <a:p>
            <a:endParaRPr lang="en-CA" dirty="0"/>
          </a:p>
          <a:p>
            <a:r>
              <a:rPr lang="en-CA" dirty="0"/>
              <a:t>however it’s worth noting that the introduction of these pose models will introduce some error, however for our analysis this won’t be relevant in our analysis for reasons I’ll speak to later</a:t>
            </a:r>
          </a:p>
        </p:txBody>
      </p:sp>
      <p:sp>
        <p:nvSpPr>
          <p:cNvPr id="4" name="Slide Number Placeholder 3"/>
          <p:cNvSpPr>
            <a:spLocks noGrp="1"/>
          </p:cNvSpPr>
          <p:nvPr>
            <p:ph type="sldNum" sz="quarter" idx="5"/>
          </p:nvPr>
        </p:nvSpPr>
        <p:spPr/>
        <p:txBody>
          <a:bodyPr/>
          <a:lstStyle/>
          <a:p>
            <a:fld id="{0AEF4C8B-89BA-486D-ACF2-6571A4A92A71}" type="slidenum">
              <a:rPr lang="en-CA" smtClean="0"/>
              <a:t>7</a:t>
            </a:fld>
            <a:endParaRPr lang="en-CA"/>
          </a:p>
        </p:txBody>
      </p:sp>
    </p:spTree>
    <p:extLst>
      <p:ext uri="{BB962C8B-B14F-4D97-AF65-F5344CB8AC3E}">
        <p14:creationId xmlns:p14="http://schemas.microsoft.com/office/powerpoint/2010/main" val="221329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extracted pose we can construct what a classic model might look like, in this case a “fused” architecture</a:t>
            </a:r>
          </a:p>
          <a:p>
            <a:endParaRPr lang="en-CA" dirty="0"/>
          </a:p>
          <a:p>
            <a:r>
              <a:rPr lang="en-CA" dirty="0"/>
              <a:t>In this model the pose, optical flow, and </a:t>
            </a:r>
            <a:r>
              <a:rPr lang="en-CA" dirty="0" err="1"/>
              <a:t>rgb</a:t>
            </a:r>
            <a:r>
              <a:rPr lang="en-CA" dirty="0"/>
              <a:t> frames are passed through what is typically a complex 3d </a:t>
            </a:r>
            <a:r>
              <a:rPr lang="en-CA" dirty="0" err="1"/>
              <a:t>cnn</a:t>
            </a:r>
            <a:r>
              <a:rPr lang="en-CA" dirty="0"/>
              <a:t> and concatenated after to form an output</a:t>
            </a:r>
          </a:p>
        </p:txBody>
      </p:sp>
      <p:sp>
        <p:nvSpPr>
          <p:cNvPr id="4" name="Slide Number Placeholder 3"/>
          <p:cNvSpPr>
            <a:spLocks noGrp="1"/>
          </p:cNvSpPr>
          <p:nvPr>
            <p:ph type="sldNum" sz="quarter" idx="5"/>
          </p:nvPr>
        </p:nvSpPr>
        <p:spPr/>
        <p:txBody>
          <a:bodyPr/>
          <a:lstStyle/>
          <a:p>
            <a:fld id="{0AEF4C8B-89BA-486D-ACF2-6571A4A92A71}" type="slidenum">
              <a:rPr lang="en-CA" smtClean="0"/>
              <a:t>8</a:t>
            </a:fld>
            <a:endParaRPr lang="en-CA"/>
          </a:p>
        </p:txBody>
      </p:sp>
    </p:spTree>
    <p:extLst>
      <p:ext uri="{BB962C8B-B14F-4D97-AF65-F5344CB8AC3E}">
        <p14:creationId xmlns:p14="http://schemas.microsoft.com/office/powerpoint/2010/main" val="920188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question of efficiencies start to be raised when it comes to these models and how the pose is processed</a:t>
            </a:r>
          </a:p>
          <a:p>
            <a:endParaRPr lang="en-CA" dirty="0"/>
          </a:p>
          <a:p>
            <a:r>
              <a:rPr lang="en-CA" dirty="0"/>
              <a:t>Some models choose to construct “intermediate representations” in order to condense the pose data down into a more workable form</a:t>
            </a:r>
          </a:p>
          <a:p>
            <a:endParaRPr lang="en-CA" dirty="0"/>
          </a:p>
          <a:p>
            <a:r>
              <a:rPr lang="en-CA" dirty="0"/>
              <a:t>This means that the end model used to process the pose data can be much smaller, typically the end goal being a relatively compact 2d </a:t>
            </a:r>
            <a:r>
              <a:rPr lang="en-CA" dirty="0" err="1"/>
              <a:t>cnn</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9</a:t>
            </a:fld>
            <a:endParaRPr lang="en-CA"/>
          </a:p>
        </p:txBody>
      </p:sp>
    </p:spTree>
    <p:extLst>
      <p:ext uri="{BB962C8B-B14F-4D97-AF65-F5344CB8AC3E}">
        <p14:creationId xmlns:p14="http://schemas.microsoft.com/office/powerpoint/2010/main" val="285903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example of an intermediate representation would be </a:t>
            </a:r>
            <a:r>
              <a:rPr lang="en-CA" dirty="0" err="1"/>
              <a:t>PoTion</a:t>
            </a:r>
            <a:endParaRPr lang="en-CA" dirty="0"/>
          </a:p>
          <a:p>
            <a:endParaRPr lang="en-CA" dirty="0"/>
          </a:p>
          <a:p>
            <a:r>
              <a:rPr lang="en-CA" dirty="0"/>
              <a:t>They use the joint heatmaps at each frame of the image, and using a ‘colorization’ technique where in this case, the joint heatmap at any frame is given a color that transitions from green to yellow to red</a:t>
            </a:r>
          </a:p>
          <a:p>
            <a:endParaRPr lang="en-CA" dirty="0"/>
          </a:p>
          <a:p>
            <a:r>
              <a:rPr lang="en-CA" dirty="0"/>
              <a:t>These are then combined into one image where there is a line moving through this color coding</a:t>
            </a:r>
          </a:p>
          <a:p>
            <a:endParaRPr lang="en-CA" dirty="0"/>
          </a:p>
          <a:p>
            <a:r>
              <a:rPr lang="en-CA" dirty="0"/>
              <a:t>These images can then be stacked</a:t>
            </a:r>
          </a:p>
        </p:txBody>
      </p:sp>
      <p:sp>
        <p:nvSpPr>
          <p:cNvPr id="4" name="Slide Number Placeholder 3"/>
          <p:cNvSpPr>
            <a:spLocks noGrp="1"/>
          </p:cNvSpPr>
          <p:nvPr>
            <p:ph type="sldNum" sz="quarter" idx="5"/>
          </p:nvPr>
        </p:nvSpPr>
        <p:spPr/>
        <p:txBody>
          <a:bodyPr/>
          <a:lstStyle/>
          <a:p>
            <a:fld id="{0AEF4C8B-89BA-486D-ACF2-6571A4A92A71}" type="slidenum">
              <a:rPr lang="en-CA" smtClean="0"/>
              <a:t>10</a:t>
            </a:fld>
            <a:endParaRPr lang="en-CA"/>
          </a:p>
        </p:txBody>
      </p:sp>
    </p:spTree>
    <p:extLst>
      <p:ext uri="{BB962C8B-B14F-4D97-AF65-F5344CB8AC3E}">
        <p14:creationId xmlns:p14="http://schemas.microsoft.com/office/powerpoint/2010/main" val="414245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intermediate representation that was an inspiration for this work was the Encoded Human Pose Image representation</a:t>
            </a:r>
          </a:p>
          <a:p>
            <a:endParaRPr lang="en-CA" dirty="0"/>
          </a:p>
          <a:p>
            <a:r>
              <a:rPr lang="en-CA" dirty="0"/>
              <a:t>This representation takes the x and y positions of the person and constructs this 2d image that is shown on the right by stacking each joint position and lining up these columns to represent the whole video.</a:t>
            </a:r>
          </a:p>
          <a:p>
            <a:endParaRPr lang="en-CA" dirty="0"/>
          </a:p>
          <a:p>
            <a:r>
              <a:rPr lang="en-CA" dirty="0"/>
              <a:t>The primary issue is that this is very vulnerable to things such as camera movement, and if the camera is not completely stationary, can lead to strange movements in the data.</a:t>
            </a:r>
          </a:p>
        </p:txBody>
      </p:sp>
      <p:sp>
        <p:nvSpPr>
          <p:cNvPr id="4" name="Slide Number Placeholder 3"/>
          <p:cNvSpPr>
            <a:spLocks noGrp="1"/>
          </p:cNvSpPr>
          <p:nvPr>
            <p:ph type="sldNum" sz="quarter" idx="5"/>
          </p:nvPr>
        </p:nvSpPr>
        <p:spPr/>
        <p:txBody>
          <a:bodyPr/>
          <a:lstStyle/>
          <a:p>
            <a:fld id="{0AEF4C8B-89BA-486D-ACF2-6571A4A92A71}" type="slidenum">
              <a:rPr lang="en-CA" smtClean="0"/>
              <a:t>11</a:t>
            </a:fld>
            <a:endParaRPr lang="en-CA"/>
          </a:p>
        </p:txBody>
      </p:sp>
    </p:spTree>
    <p:extLst>
      <p:ext uri="{BB962C8B-B14F-4D97-AF65-F5344CB8AC3E}">
        <p14:creationId xmlns:p14="http://schemas.microsoft.com/office/powerpoint/2010/main" val="748596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solution to this problem is to use the joint angles rather than the positions themselves</a:t>
            </a:r>
          </a:p>
          <a:p>
            <a:endParaRPr lang="en-CA" dirty="0"/>
          </a:p>
          <a:p>
            <a:r>
              <a:rPr lang="en-CA" dirty="0"/>
              <a:t>This is better overall as it will be the same regardless of the global </a:t>
            </a:r>
            <a:r>
              <a:rPr lang="en-CA" dirty="0" err="1"/>
              <a:t>positon</a:t>
            </a:r>
            <a:r>
              <a:rPr lang="en-CA" dirty="0"/>
              <a:t> of the person within the frame, and is robust to things like unintended camera movements</a:t>
            </a:r>
          </a:p>
        </p:txBody>
      </p:sp>
      <p:sp>
        <p:nvSpPr>
          <p:cNvPr id="4" name="Slide Number Placeholder 3"/>
          <p:cNvSpPr>
            <a:spLocks noGrp="1"/>
          </p:cNvSpPr>
          <p:nvPr>
            <p:ph type="sldNum" sz="quarter" idx="5"/>
          </p:nvPr>
        </p:nvSpPr>
        <p:spPr/>
        <p:txBody>
          <a:bodyPr/>
          <a:lstStyle/>
          <a:p>
            <a:fld id="{0AEF4C8B-89BA-486D-ACF2-6571A4A92A71}" type="slidenum">
              <a:rPr lang="en-CA" smtClean="0"/>
              <a:t>12</a:t>
            </a:fld>
            <a:endParaRPr lang="en-CA"/>
          </a:p>
        </p:txBody>
      </p:sp>
    </p:spTree>
    <p:extLst>
      <p:ext uri="{BB962C8B-B14F-4D97-AF65-F5344CB8AC3E}">
        <p14:creationId xmlns:p14="http://schemas.microsoft.com/office/powerpoint/2010/main" val="391732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 to the EHPI representation, we can use these joint angles to construct an image, for our purposes we only need one channel being the angle of the joint at any given frame</a:t>
            </a:r>
          </a:p>
        </p:txBody>
      </p:sp>
      <p:sp>
        <p:nvSpPr>
          <p:cNvPr id="4" name="Slide Number Placeholder 3"/>
          <p:cNvSpPr>
            <a:spLocks noGrp="1"/>
          </p:cNvSpPr>
          <p:nvPr>
            <p:ph type="sldNum" sz="quarter" idx="5"/>
          </p:nvPr>
        </p:nvSpPr>
        <p:spPr/>
        <p:txBody>
          <a:bodyPr/>
          <a:lstStyle/>
          <a:p>
            <a:fld id="{0AEF4C8B-89BA-486D-ACF2-6571A4A92A71}" type="slidenum">
              <a:rPr lang="en-CA" smtClean="0"/>
              <a:t>13</a:t>
            </a:fld>
            <a:endParaRPr lang="en-CA"/>
          </a:p>
        </p:txBody>
      </p:sp>
    </p:spTree>
    <p:extLst>
      <p:ext uri="{BB962C8B-B14F-4D97-AF65-F5344CB8AC3E}">
        <p14:creationId xmlns:p14="http://schemas.microsoft.com/office/powerpoint/2010/main" val="334757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28445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97732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7166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58045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6777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64283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2154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5546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20036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7419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9D79E-10D6-4D77-B0EE-C0577308F04A}" type="datetimeFigureOut">
              <a:rPr lang="en-CA" smtClean="0"/>
              <a:t>2024-03-03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48289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9D79E-10D6-4D77-B0EE-C0577308F04A}" type="datetimeFigureOut">
              <a:rPr lang="en-CA" smtClean="0"/>
              <a:t>2024-03-03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2751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9D79E-10D6-4D77-B0EE-C0577308F04A}" type="datetimeFigureOut">
              <a:rPr lang="en-CA" smtClean="0"/>
              <a:t>2024-03-03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3077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9D79E-10D6-4D77-B0EE-C0577308F04A}" type="datetimeFigureOut">
              <a:rPr lang="en-CA" smtClean="0"/>
              <a:t>2024-03-03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8336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30559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7159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D9D79E-10D6-4D77-B0EE-C0577308F04A}" type="datetimeFigureOut">
              <a:rPr lang="en-CA" smtClean="0"/>
              <a:t>2024-03-03</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7DC4418-403E-40FB-B78E-378D77E88C31}" type="slidenum">
              <a:rPr lang="en-CA" smtClean="0"/>
              <a:t>‹#›</a:t>
            </a:fld>
            <a:endParaRPr lang="en-CA"/>
          </a:p>
        </p:txBody>
      </p:sp>
    </p:spTree>
    <p:extLst>
      <p:ext uri="{BB962C8B-B14F-4D97-AF65-F5344CB8AC3E}">
        <p14:creationId xmlns:p14="http://schemas.microsoft.com/office/powerpoint/2010/main" val="28452452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22C3-0056-8674-6668-00B7EE9E475F}"/>
              </a:ext>
            </a:extLst>
          </p:cNvPr>
          <p:cNvSpPr>
            <a:spLocks noGrp="1"/>
          </p:cNvSpPr>
          <p:nvPr>
            <p:ph type="ctrTitle"/>
          </p:nvPr>
        </p:nvSpPr>
        <p:spPr>
          <a:xfrm>
            <a:off x="704850" y="2404534"/>
            <a:ext cx="8569153" cy="1646302"/>
          </a:xfrm>
        </p:spPr>
        <p:txBody>
          <a:bodyPr>
            <a:normAutofit fontScale="90000"/>
          </a:bodyPr>
          <a:lstStyle/>
          <a:p>
            <a:r>
              <a:rPr lang="en-US" dirty="0"/>
              <a:t>Efficient, Joint-Based Skeleton Action Recognition</a:t>
            </a:r>
            <a:endParaRPr lang="en-CA" dirty="0"/>
          </a:p>
        </p:txBody>
      </p:sp>
      <p:sp>
        <p:nvSpPr>
          <p:cNvPr id="3" name="Subtitle 2">
            <a:extLst>
              <a:ext uri="{FF2B5EF4-FFF2-40B4-BE49-F238E27FC236}">
                <a16:creationId xmlns:a16="http://schemas.microsoft.com/office/drawing/2014/main" id="{58ABB8A2-452A-425D-1859-987FA81DF066}"/>
              </a:ext>
            </a:extLst>
          </p:cNvPr>
          <p:cNvSpPr>
            <a:spLocks noGrp="1"/>
          </p:cNvSpPr>
          <p:nvPr>
            <p:ph type="subTitle" idx="1"/>
          </p:nvPr>
        </p:nvSpPr>
        <p:spPr/>
        <p:txBody>
          <a:bodyPr>
            <a:normAutofit fontScale="92500" lnSpcReduction="20000"/>
          </a:bodyPr>
          <a:lstStyle/>
          <a:p>
            <a:endParaRPr lang="en-US" dirty="0"/>
          </a:p>
          <a:p>
            <a:r>
              <a:rPr lang="en-US" dirty="0"/>
              <a:t>Nicolas Fleece, S# 8327287</a:t>
            </a:r>
            <a:br>
              <a:rPr lang="en-US" dirty="0"/>
            </a:br>
            <a:br>
              <a:rPr lang="en-US" dirty="0"/>
            </a:br>
            <a:r>
              <a:rPr lang="en-US" dirty="0"/>
              <a:t>Supervisor – Dr. Robert </a:t>
            </a:r>
            <a:r>
              <a:rPr lang="en-US" dirty="0" err="1"/>
              <a:t>Lagani</a:t>
            </a:r>
            <a:r>
              <a:rPr lang="en-CA" dirty="0" err="1"/>
              <a:t>ère</a:t>
            </a:r>
            <a:endParaRPr lang="en-CA" dirty="0"/>
          </a:p>
        </p:txBody>
      </p:sp>
    </p:spTree>
    <p:extLst>
      <p:ext uri="{BB962C8B-B14F-4D97-AF65-F5344CB8AC3E}">
        <p14:creationId xmlns:p14="http://schemas.microsoft.com/office/powerpoint/2010/main" val="347533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0C6-1633-77C4-2446-1F4AF17EA3EC}"/>
              </a:ext>
            </a:extLst>
          </p:cNvPr>
          <p:cNvSpPr>
            <a:spLocks noGrp="1"/>
          </p:cNvSpPr>
          <p:nvPr>
            <p:ph type="title"/>
          </p:nvPr>
        </p:nvSpPr>
        <p:spPr>
          <a:xfrm>
            <a:off x="676746" y="609600"/>
            <a:ext cx="3729076" cy="1320800"/>
          </a:xfrm>
        </p:spPr>
        <p:txBody>
          <a:bodyPr anchor="ctr">
            <a:normAutofit/>
          </a:bodyPr>
          <a:lstStyle/>
          <a:p>
            <a:pPr>
              <a:lnSpc>
                <a:spcPct val="90000"/>
              </a:lnSpc>
            </a:pPr>
            <a:r>
              <a:rPr lang="en-CA" sz="2800" b="1" err="1"/>
              <a:t>PoTion</a:t>
            </a:r>
            <a:r>
              <a:rPr lang="en-CA" sz="2800" b="1"/>
              <a:t>: Pose </a:t>
            </a:r>
            <a:r>
              <a:rPr lang="en-CA" sz="2800" b="1" err="1"/>
              <a:t>MoTion</a:t>
            </a:r>
            <a:r>
              <a:rPr lang="en-CA" sz="2800" b="1"/>
              <a:t> Representation for Action Recognition</a:t>
            </a:r>
            <a:endParaRPr lang="en-CA" sz="2800"/>
          </a:p>
        </p:txBody>
      </p:sp>
      <p:sp>
        <p:nvSpPr>
          <p:cNvPr id="3" name="Content Placeholder 2">
            <a:extLst>
              <a:ext uri="{FF2B5EF4-FFF2-40B4-BE49-F238E27FC236}">
                <a16:creationId xmlns:a16="http://schemas.microsoft.com/office/drawing/2014/main" id="{293A39B3-8AC8-8AC3-FC98-16CF279F6E74}"/>
              </a:ext>
            </a:extLst>
          </p:cNvPr>
          <p:cNvSpPr>
            <a:spLocks noGrp="1"/>
          </p:cNvSpPr>
          <p:nvPr>
            <p:ph idx="1"/>
          </p:nvPr>
        </p:nvSpPr>
        <p:spPr>
          <a:xfrm>
            <a:off x="685167" y="2160589"/>
            <a:ext cx="3720916" cy="3560733"/>
          </a:xfrm>
        </p:spPr>
        <p:txBody>
          <a:bodyPr>
            <a:normAutofit lnSpcReduction="10000"/>
          </a:bodyPr>
          <a:lstStyle/>
          <a:p>
            <a:r>
              <a:rPr lang="en-CA" dirty="0"/>
              <a:t>The </a:t>
            </a:r>
            <a:r>
              <a:rPr lang="en-CA" dirty="0" err="1"/>
              <a:t>PoTion</a:t>
            </a:r>
            <a:r>
              <a:rPr lang="en-CA" dirty="0"/>
              <a:t> leverages typical joint heatmaps that are often exported by pose estimation models</a:t>
            </a:r>
          </a:p>
          <a:p>
            <a:r>
              <a:rPr lang="en-CA" dirty="0"/>
              <a:t>Maps individual joints from start to end, assigning them a ‘colour’ based on frame index</a:t>
            </a:r>
          </a:p>
          <a:p>
            <a:pPr lvl="1"/>
            <a:r>
              <a:rPr lang="en-CA" dirty="0"/>
              <a:t>i.e. shifts from green </a:t>
            </a:r>
            <a:r>
              <a:rPr lang="en-CA" dirty="0">
                <a:sym typeface="Wingdings" panose="05000000000000000000" pitchFamily="2" charset="2"/>
              </a:rPr>
              <a:t> yellow  red</a:t>
            </a:r>
          </a:p>
          <a:p>
            <a:r>
              <a:rPr lang="en-CA" dirty="0">
                <a:sym typeface="Wingdings" panose="05000000000000000000" pitchFamily="2" charset="2"/>
              </a:rPr>
              <a:t>Construction of this image allows for processing using basic 2 Dimensional CNNs</a:t>
            </a:r>
            <a:endParaRPr lang="en-CA" dirty="0"/>
          </a:p>
        </p:txBody>
      </p:sp>
      <p:pic>
        <p:nvPicPr>
          <p:cNvPr id="5" name="Picture 4" descr="A diagram of a color coding process&#10;&#10;Description automatically generated">
            <a:extLst>
              <a:ext uri="{FF2B5EF4-FFF2-40B4-BE49-F238E27FC236}">
                <a16:creationId xmlns:a16="http://schemas.microsoft.com/office/drawing/2014/main" id="{095CA1BC-E716-AB3F-F1A9-927CB28B8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1560019"/>
            <a:ext cx="5780063" cy="4060493"/>
          </a:xfrm>
          <a:prstGeom prst="rect">
            <a:avLst/>
          </a:prstGeom>
        </p:spPr>
      </p:pic>
    </p:spTree>
    <p:extLst>
      <p:ext uri="{BB962C8B-B14F-4D97-AF65-F5344CB8AC3E}">
        <p14:creationId xmlns:p14="http://schemas.microsoft.com/office/powerpoint/2010/main" val="97332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393F-10A8-F7F3-254B-C4D33EB8ADF6}"/>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800"/>
              <a:t>Simple yet efficient real-time pose-based action recognition</a:t>
            </a:r>
            <a:endParaRPr lang="en-CA" sz="2800"/>
          </a:p>
        </p:txBody>
      </p:sp>
      <p:sp>
        <p:nvSpPr>
          <p:cNvPr id="3" name="Content Placeholder 2">
            <a:extLst>
              <a:ext uri="{FF2B5EF4-FFF2-40B4-BE49-F238E27FC236}">
                <a16:creationId xmlns:a16="http://schemas.microsoft.com/office/drawing/2014/main" id="{FFED86F8-9282-C420-2773-00ABF4FDDA4C}"/>
              </a:ext>
            </a:extLst>
          </p:cNvPr>
          <p:cNvSpPr>
            <a:spLocks noGrp="1"/>
          </p:cNvSpPr>
          <p:nvPr>
            <p:ph idx="1"/>
          </p:nvPr>
        </p:nvSpPr>
        <p:spPr>
          <a:xfrm>
            <a:off x="685167" y="2160589"/>
            <a:ext cx="3720916" cy="3560733"/>
          </a:xfrm>
        </p:spPr>
        <p:txBody>
          <a:bodyPr>
            <a:normAutofit fontScale="92500" lnSpcReduction="20000"/>
          </a:bodyPr>
          <a:lstStyle/>
          <a:p>
            <a:r>
              <a:rPr lang="en-CA" dirty="0"/>
              <a:t>This paper proposed the EHPI (Encoded Human Pose Image) representation, which was a direct inspiration for the works in this thesis </a:t>
            </a:r>
          </a:p>
          <a:p>
            <a:r>
              <a:rPr lang="en-CA" dirty="0"/>
              <a:t>Very simple in its construction of a 2-Dimensional “image”</a:t>
            </a:r>
          </a:p>
          <a:p>
            <a:pPr lvl="1"/>
            <a:r>
              <a:rPr lang="en-CA" dirty="0"/>
              <a:t>Take x and y positions of the joints, stack them to form one column per frame</a:t>
            </a:r>
          </a:p>
          <a:p>
            <a:pPr lvl="1"/>
            <a:r>
              <a:rPr lang="en-CA" dirty="0"/>
              <a:t>Line the stacks up to create an image of the whole video</a:t>
            </a:r>
          </a:p>
          <a:p>
            <a:r>
              <a:rPr lang="en-CA" dirty="0"/>
              <a:t>Problem – Very susceptible to background interference</a:t>
            </a:r>
          </a:p>
        </p:txBody>
      </p:sp>
      <p:pic>
        <p:nvPicPr>
          <p:cNvPr id="5" name="Picture 4" descr="A person standing on a boat with lines and numbers&#10;&#10;Description automatically generated">
            <a:extLst>
              <a:ext uri="{FF2B5EF4-FFF2-40B4-BE49-F238E27FC236}">
                <a16:creationId xmlns:a16="http://schemas.microsoft.com/office/drawing/2014/main" id="{0824D0CE-28D6-F5AE-0829-626CB5E09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098" y="1930400"/>
            <a:ext cx="5415945" cy="3263107"/>
          </a:xfrm>
          <a:prstGeom prst="rect">
            <a:avLst/>
          </a:prstGeom>
        </p:spPr>
      </p:pic>
    </p:spTree>
    <p:extLst>
      <p:ext uri="{BB962C8B-B14F-4D97-AF65-F5344CB8AC3E}">
        <p14:creationId xmlns:p14="http://schemas.microsoft.com/office/powerpoint/2010/main" val="239617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F993-EB26-73A3-E83F-E72BD64FBE9F}"/>
              </a:ext>
            </a:extLst>
          </p:cNvPr>
          <p:cNvSpPr>
            <a:spLocks noGrp="1"/>
          </p:cNvSpPr>
          <p:nvPr>
            <p:ph type="title"/>
          </p:nvPr>
        </p:nvSpPr>
        <p:spPr>
          <a:xfrm>
            <a:off x="676746" y="609600"/>
            <a:ext cx="3729076" cy="1320800"/>
          </a:xfrm>
        </p:spPr>
        <p:txBody>
          <a:bodyPr anchor="ctr">
            <a:normAutofit/>
          </a:bodyPr>
          <a:lstStyle/>
          <a:p>
            <a:r>
              <a:rPr lang="en-CA"/>
              <a:t>Joint Angles</a:t>
            </a:r>
          </a:p>
        </p:txBody>
      </p:sp>
      <p:sp>
        <p:nvSpPr>
          <p:cNvPr id="3" name="Content Placeholder 2">
            <a:extLst>
              <a:ext uri="{FF2B5EF4-FFF2-40B4-BE49-F238E27FC236}">
                <a16:creationId xmlns:a16="http://schemas.microsoft.com/office/drawing/2014/main" id="{EBAE9446-3F8E-6FF9-C566-5B46E561D3F2}"/>
              </a:ext>
            </a:extLst>
          </p:cNvPr>
          <p:cNvSpPr>
            <a:spLocks noGrp="1"/>
          </p:cNvSpPr>
          <p:nvPr>
            <p:ph idx="1"/>
          </p:nvPr>
        </p:nvSpPr>
        <p:spPr>
          <a:xfrm>
            <a:off x="685167" y="2160589"/>
            <a:ext cx="3720916" cy="3560733"/>
          </a:xfrm>
        </p:spPr>
        <p:txBody>
          <a:bodyPr>
            <a:normAutofit/>
          </a:bodyPr>
          <a:lstStyle/>
          <a:p>
            <a:r>
              <a:rPr lang="en-CA" dirty="0"/>
              <a:t>Our primary goal:</a:t>
            </a:r>
          </a:p>
          <a:p>
            <a:pPr lvl="1"/>
            <a:r>
              <a:rPr lang="en-CA" dirty="0"/>
              <a:t>Create a representation based on pose that is resistant to background interference</a:t>
            </a:r>
          </a:p>
          <a:p>
            <a:r>
              <a:rPr lang="en-CA" dirty="0"/>
              <a:t>Solution:</a:t>
            </a:r>
          </a:p>
          <a:p>
            <a:pPr lvl="1"/>
            <a:r>
              <a:rPr lang="en-CA" dirty="0"/>
              <a:t>Do not use joint positions, use joint angles</a:t>
            </a:r>
          </a:p>
        </p:txBody>
      </p:sp>
      <p:pic>
        <p:nvPicPr>
          <p:cNvPr id="9" name="Picture 8" descr="A diagram of a person with circles and lines&#10;&#10;Description automatically generated">
            <a:extLst>
              <a:ext uri="{FF2B5EF4-FFF2-40B4-BE49-F238E27FC236}">
                <a16:creationId xmlns:a16="http://schemas.microsoft.com/office/drawing/2014/main" id="{EC0D0D78-6B2A-6976-3CC0-5ADD6E1E5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779470"/>
            <a:ext cx="4602747" cy="4794527"/>
          </a:xfrm>
          <a:prstGeom prst="rect">
            <a:avLst/>
          </a:prstGeom>
        </p:spPr>
      </p:pic>
    </p:spTree>
    <p:extLst>
      <p:ext uri="{BB962C8B-B14F-4D97-AF65-F5344CB8AC3E}">
        <p14:creationId xmlns:p14="http://schemas.microsoft.com/office/powerpoint/2010/main" val="243803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E891-5FAB-D48A-CCCC-EBA60E70250C}"/>
              </a:ext>
            </a:extLst>
          </p:cNvPr>
          <p:cNvSpPr>
            <a:spLocks noGrp="1"/>
          </p:cNvSpPr>
          <p:nvPr>
            <p:ph type="title"/>
          </p:nvPr>
        </p:nvSpPr>
        <p:spPr>
          <a:xfrm>
            <a:off x="676746" y="609600"/>
            <a:ext cx="3729076" cy="1320800"/>
          </a:xfrm>
        </p:spPr>
        <p:txBody>
          <a:bodyPr anchor="ctr">
            <a:normAutofit/>
          </a:bodyPr>
          <a:lstStyle/>
          <a:p>
            <a:r>
              <a:rPr lang="en-CA" dirty="0"/>
              <a:t>Intermediate Representation</a:t>
            </a:r>
          </a:p>
        </p:txBody>
      </p:sp>
      <p:sp>
        <p:nvSpPr>
          <p:cNvPr id="3" name="Content Placeholder 2">
            <a:extLst>
              <a:ext uri="{FF2B5EF4-FFF2-40B4-BE49-F238E27FC236}">
                <a16:creationId xmlns:a16="http://schemas.microsoft.com/office/drawing/2014/main" id="{645C280E-3B7D-167A-BB3F-98151EE751D9}"/>
              </a:ext>
            </a:extLst>
          </p:cNvPr>
          <p:cNvSpPr>
            <a:spLocks noGrp="1"/>
          </p:cNvSpPr>
          <p:nvPr>
            <p:ph idx="1"/>
          </p:nvPr>
        </p:nvSpPr>
        <p:spPr>
          <a:xfrm>
            <a:off x="685167" y="2160589"/>
            <a:ext cx="3720916" cy="3560733"/>
          </a:xfrm>
        </p:spPr>
        <p:txBody>
          <a:bodyPr>
            <a:normAutofit/>
          </a:bodyPr>
          <a:lstStyle/>
          <a:p>
            <a:r>
              <a:rPr lang="en-CA" dirty="0"/>
              <a:t>We can take these joint angles from each frame and construct our intermediate representation</a:t>
            </a:r>
          </a:p>
          <a:p>
            <a:r>
              <a:rPr lang="en-CA" dirty="0"/>
              <a:t>Very similar to the EHPI construction, however it is not as vulnerable to the x and y positions of the person in the frame</a:t>
            </a:r>
          </a:p>
        </p:txBody>
      </p:sp>
      <p:pic>
        <p:nvPicPr>
          <p:cNvPr id="5" name="Picture 4" descr="A diagram of a graph&#10;&#10;Description automatically generated with medium confidence">
            <a:extLst>
              <a:ext uri="{FF2B5EF4-FFF2-40B4-BE49-F238E27FC236}">
                <a16:creationId xmlns:a16="http://schemas.microsoft.com/office/drawing/2014/main" id="{2E179EBB-1297-EEC5-C190-A88569F1A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130" y="2064212"/>
            <a:ext cx="5807607" cy="2729575"/>
          </a:xfrm>
          <a:prstGeom prst="rect">
            <a:avLst/>
          </a:prstGeom>
        </p:spPr>
      </p:pic>
    </p:spTree>
    <p:extLst>
      <p:ext uri="{BB962C8B-B14F-4D97-AF65-F5344CB8AC3E}">
        <p14:creationId xmlns:p14="http://schemas.microsoft.com/office/powerpoint/2010/main" val="138774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5391-5A92-518E-9520-9B20E59B0EFF}"/>
              </a:ext>
            </a:extLst>
          </p:cNvPr>
          <p:cNvSpPr>
            <a:spLocks noGrp="1"/>
          </p:cNvSpPr>
          <p:nvPr>
            <p:ph type="title"/>
          </p:nvPr>
        </p:nvSpPr>
        <p:spPr/>
        <p:txBody>
          <a:bodyPr/>
          <a:lstStyle/>
          <a:p>
            <a:r>
              <a:rPr lang="en-CA" dirty="0"/>
              <a:t>Joint Velocities</a:t>
            </a:r>
          </a:p>
        </p:txBody>
      </p:sp>
      <p:pic>
        <p:nvPicPr>
          <p:cNvPr id="5" name="Content Placeholder 4" descr="A red and white line graph&#10;&#10;Description automatically generated with medium confidence">
            <a:extLst>
              <a:ext uri="{FF2B5EF4-FFF2-40B4-BE49-F238E27FC236}">
                <a16:creationId xmlns:a16="http://schemas.microsoft.com/office/drawing/2014/main" id="{D640FE7D-91ED-724B-181A-838D48FD18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9638" y="2910889"/>
            <a:ext cx="3504341" cy="2504073"/>
          </a:xfrm>
        </p:spPr>
      </p:pic>
      <p:pic>
        <p:nvPicPr>
          <p:cNvPr id="7" name="Picture 6" descr="A diagram of a diagram&#10;&#10;Description automatically generated">
            <a:extLst>
              <a:ext uri="{FF2B5EF4-FFF2-40B4-BE49-F238E27FC236}">
                <a16:creationId xmlns:a16="http://schemas.microsoft.com/office/drawing/2014/main" id="{F3046235-091F-9754-20B0-415AF2DAC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26" y="2255169"/>
            <a:ext cx="4048867" cy="2347662"/>
          </a:xfrm>
          <a:prstGeom prst="rect">
            <a:avLst/>
          </a:prstGeom>
        </p:spPr>
      </p:pic>
      <p:sp>
        <p:nvSpPr>
          <p:cNvPr id="9" name="Arrow: Right 8">
            <a:extLst>
              <a:ext uri="{FF2B5EF4-FFF2-40B4-BE49-F238E27FC236}">
                <a16:creationId xmlns:a16="http://schemas.microsoft.com/office/drawing/2014/main" id="{38BB8C18-4667-B573-3601-B3FF9BB2782F}"/>
              </a:ext>
            </a:extLst>
          </p:cNvPr>
          <p:cNvSpPr/>
          <p:nvPr/>
        </p:nvSpPr>
        <p:spPr>
          <a:xfrm>
            <a:off x="4752474"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E340A34D-4F8B-C1E6-1E7D-A4138FFBBFB3}"/>
              </a:ext>
            </a:extLst>
          </p:cNvPr>
          <p:cNvSpPr/>
          <p:nvPr/>
        </p:nvSpPr>
        <p:spPr>
          <a:xfrm>
            <a:off x="2306053"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11790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8EF6-83BF-CF65-8314-7355288E0924}"/>
              </a:ext>
            </a:extLst>
          </p:cNvPr>
          <p:cNvSpPr>
            <a:spLocks noGrp="1"/>
          </p:cNvSpPr>
          <p:nvPr>
            <p:ph type="title"/>
          </p:nvPr>
        </p:nvSpPr>
        <p:spPr/>
        <p:txBody>
          <a:bodyPr/>
          <a:lstStyle/>
          <a:p>
            <a:r>
              <a:rPr lang="en-CA" dirty="0"/>
              <a:t>Temporal Adjustments</a:t>
            </a:r>
          </a:p>
        </p:txBody>
      </p:sp>
      <p:pic>
        <p:nvPicPr>
          <p:cNvPr id="5" name="Content Placeholder 4" descr="A graph of a red and blue square&#10;&#10;Description automatically generated with medium confidence">
            <a:extLst>
              <a:ext uri="{FF2B5EF4-FFF2-40B4-BE49-F238E27FC236}">
                <a16:creationId xmlns:a16="http://schemas.microsoft.com/office/drawing/2014/main" id="{CFE3C558-95F0-77AC-E3EB-4A9078351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3686" y="2295022"/>
            <a:ext cx="3834708" cy="2740141"/>
          </a:xfrm>
        </p:spPr>
      </p:pic>
      <p:pic>
        <p:nvPicPr>
          <p:cNvPr id="7" name="Picture 6" descr="A screen shot of a screen&#10;&#10;Description automatically generated">
            <a:extLst>
              <a:ext uri="{FF2B5EF4-FFF2-40B4-BE49-F238E27FC236}">
                <a16:creationId xmlns:a16="http://schemas.microsoft.com/office/drawing/2014/main" id="{01418334-9464-1712-C9C2-8ACFFF2B0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295022"/>
            <a:ext cx="3834707" cy="2740141"/>
          </a:xfrm>
          <a:prstGeom prst="rect">
            <a:avLst/>
          </a:prstGeom>
        </p:spPr>
      </p:pic>
      <p:sp>
        <p:nvSpPr>
          <p:cNvPr id="8" name="Content Placeholder 2">
            <a:extLst>
              <a:ext uri="{FF2B5EF4-FFF2-40B4-BE49-F238E27FC236}">
                <a16:creationId xmlns:a16="http://schemas.microsoft.com/office/drawing/2014/main" id="{846B90EE-06F8-D1A2-734F-A257C5D56F8D}"/>
              </a:ext>
            </a:extLst>
          </p:cNvPr>
          <p:cNvSpPr txBox="1">
            <a:spLocks/>
          </p:cNvSpPr>
          <p:nvPr/>
        </p:nvSpPr>
        <p:spPr>
          <a:xfrm>
            <a:off x="1860444"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N=1</a:t>
            </a:r>
          </a:p>
        </p:txBody>
      </p:sp>
      <p:sp>
        <p:nvSpPr>
          <p:cNvPr id="13" name="Content Placeholder 2">
            <a:extLst>
              <a:ext uri="{FF2B5EF4-FFF2-40B4-BE49-F238E27FC236}">
                <a16:creationId xmlns:a16="http://schemas.microsoft.com/office/drawing/2014/main" id="{1E027E5A-4F95-310C-929D-506FD6C881C5}"/>
              </a:ext>
            </a:extLst>
          </p:cNvPr>
          <p:cNvSpPr txBox="1">
            <a:spLocks/>
          </p:cNvSpPr>
          <p:nvPr/>
        </p:nvSpPr>
        <p:spPr>
          <a:xfrm>
            <a:off x="6306797"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N=2</a:t>
            </a:r>
          </a:p>
        </p:txBody>
      </p:sp>
    </p:spTree>
    <p:extLst>
      <p:ext uri="{BB962C8B-B14F-4D97-AF65-F5344CB8AC3E}">
        <p14:creationId xmlns:p14="http://schemas.microsoft.com/office/powerpoint/2010/main" val="183950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639D-3EC2-0B9A-E4A1-A6D4E9FFC0FC}"/>
              </a:ext>
            </a:extLst>
          </p:cNvPr>
          <p:cNvSpPr>
            <a:spLocks noGrp="1"/>
          </p:cNvSpPr>
          <p:nvPr>
            <p:ph type="title"/>
          </p:nvPr>
        </p:nvSpPr>
        <p:spPr/>
        <p:txBody>
          <a:bodyPr/>
          <a:lstStyle/>
          <a:p>
            <a:r>
              <a:rPr lang="en-CA" dirty="0"/>
              <a:t>CNN Model Architecture</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B5EC0351-A644-CF5E-195C-C1B039A42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690" y="2800168"/>
            <a:ext cx="8596312" cy="1952572"/>
          </a:xfrm>
        </p:spPr>
      </p:pic>
    </p:spTree>
    <p:extLst>
      <p:ext uri="{BB962C8B-B14F-4D97-AF65-F5344CB8AC3E}">
        <p14:creationId xmlns:p14="http://schemas.microsoft.com/office/powerpoint/2010/main" val="68258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634C-62FE-4671-BC40-338C644BCAEE}"/>
              </a:ext>
            </a:extLst>
          </p:cNvPr>
          <p:cNvSpPr>
            <a:spLocks noGrp="1"/>
          </p:cNvSpPr>
          <p:nvPr>
            <p:ph type="title"/>
          </p:nvPr>
        </p:nvSpPr>
        <p:spPr/>
        <p:txBody>
          <a:bodyPr/>
          <a:lstStyle/>
          <a:p>
            <a:r>
              <a:rPr lang="en-CA" dirty="0"/>
              <a:t>Full Architecture</a:t>
            </a:r>
          </a:p>
        </p:txBody>
      </p:sp>
      <p:pic>
        <p:nvPicPr>
          <p:cNvPr id="5" name="Content Placeholder 4" descr="A screenshot of a computer&#10;&#10;Description automatically generated">
            <a:extLst>
              <a:ext uri="{FF2B5EF4-FFF2-40B4-BE49-F238E27FC236}">
                <a16:creationId xmlns:a16="http://schemas.microsoft.com/office/drawing/2014/main" id="{C6010F23-7C2C-7493-B68C-4D638BB83E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2040706"/>
            <a:ext cx="8596312" cy="3664001"/>
          </a:xfrm>
        </p:spPr>
      </p:pic>
    </p:spTree>
    <p:extLst>
      <p:ext uri="{BB962C8B-B14F-4D97-AF65-F5344CB8AC3E}">
        <p14:creationId xmlns:p14="http://schemas.microsoft.com/office/powerpoint/2010/main" val="339137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7238-7C1D-552E-43AF-F6156D9DFA46}"/>
              </a:ext>
            </a:extLst>
          </p:cNvPr>
          <p:cNvSpPr>
            <a:spLocks noGrp="1"/>
          </p:cNvSpPr>
          <p:nvPr>
            <p:ph type="title"/>
          </p:nvPr>
        </p:nvSpPr>
        <p:spPr>
          <a:xfrm>
            <a:off x="677334" y="609600"/>
            <a:ext cx="8596668" cy="1320800"/>
          </a:xfrm>
        </p:spPr>
        <p:txBody>
          <a:bodyPr anchor="t">
            <a:normAutofit/>
          </a:bodyPr>
          <a:lstStyle/>
          <a:p>
            <a:r>
              <a:rPr lang="en-CA" dirty="0"/>
              <a:t>Dataset – JHMDB</a:t>
            </a:r>
          </a:p>
        </p:txBody>
      </p:sp>
      <p:sp>
        <p:nvSpPr>
          <p:cNvPr id="3" name="Content Placeholder 2">
            <a:extLst>
              <a:ext uri="{FF2B5EF4-FFF2-40B4-BE49-F238E27FC236}">
                <a16:creationId xmlns:a16="http://schemas.microsoft.com/office/drawing/2014/main" id="{CC0A0EBA-89A8-62AA-DC32-C25B056BAAAD}"/>
              </a:ext>
            </a:extLst>
          </p:cNvPr>
          <p:cNvSpPr>
            <a:spLocks noGrp="1"/>
          </p:cNvSpPr>
          <p:nvPr>
            <p:ph idx="1"/>
          </p:nvPr>
        </p:nvSpPr>
        <p:spPr>
          <a:xfrm>
            <a:off x="677334" y="2160590"/>
            <a:ext cx="5220430" cy="3701270"/>
          </a:xfrm>
        </p:spPr>
        <p:txBody>
          <a:bodyPr>
            <a:normAutofit/>
          </a:bodyPr>
          <a:lstStyle/>
          <a:p>
            <a:r>
              <a:rPr lang="en-CA" dirty="0"/>
              <a:t>JHMDB dataset was chosen for the manually annotated poses</a:t>
            </a:r>
          </a:p>
          <a:p>
            <a:pPr lvl="1"/>
            <a:r>
              <a:rPr lang="en-CA" dirty="0"/>
              <a:t>Allows for direct comparisons with other models without considering the pose models being used, means we can ‘isolate’ the techniques used for action recognition</a:t>
            </a:r>
          </a:p>
          <a:p>
            <a:r>
              <a:rPr lang="en-CA" dirty="0"/>
              <a:t>Dataset contains:</a:t>
            </a:r>
          </a:p>
          <a:p>
            <a:pPr lvl="1"/>
            <a:r>
              <a:rPr lang="en-CA" dirty="0"/>
              <a:t>21 Classes</a:t>
            </a:r>
          </a:p>
          <a:p>
            <a:pPr lvl="1"/>
            <a:r>
              <a:rPr lang="en-CA" dirty="0"/>
              <a:t>36-55 clips per action, 928 total</a:t>
            </a:r>
          </a:p>
          <a:p>
            <a:pPr lvl="1"/>
            <a:r>
              <a:rPr lang="en-CA" dirty="0"/>
              <a:t>3 Training/Testing splits</a:t>
            </a:r>
          </a:p>
        </p:txBody>
      </p:sp>
      <p:pic>
        <p:nvPicPr>
          <p:cNvPr id="7" name="Picture 6" descr="A person with a body and text&#10;&#10;Description automatically generated with medium confidence">
            <a:extLst>
              <a:ext uri="{FF2B5EF4-FFF2-40B4-BE49-F238E27FC236}">
                <a16:creationId xmlns:a16="http://schemas.microsoft.com/office/drawing/2014/main" id="{21FCE953-B157-3A9A-5497-9C7253E9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325" y="2159000"/>
            <a:ext cx="2619720" cy="3702785"/>
          </a:xfrm>
          <a:prstGeom prst="rect">
            <a:avLst/>
          </a:prstGeom>
        </p:spPr>
      </p:pic>
    </p:spTree>
    <p:extLst>
      <p:ext uri="{BB962C8B-B14F-4D97-AF65-F5344CB8AC3E}">
        <p14:creationId xmlns:p14="http://schemas.microsoft.com/office/powerpoint/2010/main" val="416077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5F335-424C-DC6E-F67E-06EE497B7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00E9D-76E0-44DC-E5BC-7FA5DFB072B8}"/>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3" name="Picture 2">
            <a:extLst>
              <a:ext uri="{FF2B5EF4-FFF2-40B4-BE49-F238E27FC236}">
                <a16:creationId xmlns:a16="http://schemas.microsoft.com/office/drawing/2014/main" id="{0A63B780-A035-96AB-0ED7-0265FD9C19A4}"/>
              </a:ext>
            </a:extLst>
          </p:cNvPr>
          <p:cNvPicPr>
            <a:picLocks noChangeAspect="1"/>
          </p:cNvPicPr>
          <p:nvPr/>
        </p:nvPicPr>
        <p:blipFill>
          <a:blip r:embed="rId3"/>
          <a:stretch>
            <a:fillRect/>
          </a:stretch>
        </p:blipFill>
        <p:spPr>
          <a:xfrm>
            <a:off x="4247148" y="1880255"/>
            <a:ext cx="4503822" cy="3097489"/>
          </a:xfrm>
          <a:prstGeom prst="rect">
            <a:avLst/>
          </a:prstGeom>
        </p:spPr>
      </p:pic>
    </p:spTree>
    <p:extLst>
      <p:ext uri="{BB962C8B-B14F-4D97-AF65-F5344CB8AC3E}">
        <p14:creationId xmlns:p14="http://schemas.microsoft.com/office/powerpoint/2010/main" val="404417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CD55-5E6D-7A38-6B0E-C1CAF13C45F9}"/>
              </a:ext>
            </a:extLst>
          </p:cNvPr>
          <p:cNvSpPr>
            <a:spLocks noGrp="1"/>
          </p:cNvSpPr>
          <p:nvPr>
            <p:ph type="title"/>
          </p:nvPr>
        </p:nvSpPr>
        <p:spPr/>
        <p:txBody>
          <a:bodyPr/>
          <a:lstStyle/>
          <a:p>
            <a:r>
              <a:rPr lang="en-CA" dirty="0"/>
              <a:t>Thesis Aim</a:t>
            </a:r>
          </a:p>
        </p:txBody>
      </p:sp>
      <p:sp>
        <p:nvSpPr>
          <p:cNvPr id="3" name="Content Placeholder 2">
            <a:extLst>
              <a:ext uri="{FF2B5EF4-FFF2-40B4-BE49-F238E27FC236}">
                <a16:creationId xmlns:a16="http://schemas.microsoft.com/office/drawing/2014/main" id="{885A1188-6639-4335-E011-3173AE650746}"/>
              </a:ext>
            </a:extLst>
          </p:cNvPr>
          <p:cNvSpPr>
            <a:spLocks noGrp="1"/>
          </p:cNvSpPr>
          <p:nvPr>
            <p:ph idx="1"/>
          </p:nvPr>
        </p:nvSpPr>
        <p:spPr/>
        <p:txBody>
          <a:bodyPr>
            <a:normAutofit/>
          </a:bodyPr>
          <a:lstStyle/>
          <a:p>
            <a:pPr marL="0" indent="0">
              <a:buNone/>
            </a:pPr>
            <a:r>
              <a:rPr lang="en-CA" sz="3600" dirty="0"/>
              <a:t>Develop a robust lightweight pose-based action recognition framework that has reasonable accuracy and is resistant to changes in the background.</a:t>
            </a:r>
          </a:p>
        </p:txBody>
      </p:sp>
    </p:spTree>
    <p:extLst>
      <p:ext uri="{BB962C8B-B14F-4D97-AF65-F5344CB8AC3E}">
        <p14:creationId xmlns:p14="http://schemas.microsoft.com/office/powerpoint/2010/main" val="3635281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8BDD-8644-5EBD-1EC1-B93926831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542DC-DE14-B413-92FC-E9C5C90DB3DD}"/>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5" name="Content Placeholder 4" descr="A graph of different colored lines&#10;&#10;Description automatically generated">
            <a:extLst>
              <a:ext uri="{FF2B5EF4-FFF2-40B4-BE49-F238E27FC236}">
                <a16:creationId xmlns:a16="http://schemas.microsoft.com/office/drawing/2014/main" id="{DAB7F21D-6B68-90E0-909F-2CF2CEC4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558" y="621588"/>
            <a:ext cx="6366280" cy="5936557"/>
          </a:xfrm>
          <a:prstGeom prst="rect">
            <a:avLst/>
          </a:prstGeom>
        </p:spPr>
      </p:pic>
      <p:sp>
        <p:nvSpPr>
          <p:cNvPr id="3" name="Flowchart: Process 2">
            <a:extLst>
              <a:ext uri="{FF2B5EF4-FFF2-40B4-BE49-F238E27FC236}">
                <a16:creationId xmlns:a16="http://schemas.microsoft.com/office/drawing/2014/main" id="{6E80902C-9D0D-0CB9-2408-CDFA7CEFF212}"/>
              </a:ext>
            </a:extLst>
          </p:cNvPr>
          <p:cNvSpPr/>
          <p:nvPr/>
        </p:nvSpPr>
        <p:spPr>
          <a:xfrm>
            <a:off x="3977640" y="5023585"/>
            <a:ext cx="221983" cy="505326"/>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4" name="Flowchart: Process 3">
            <a:extLst>
              <a:ext uri="{FF2B5EF4-FFF2-40B4-BE49-F238E27FC236}">
                <a16:creationId xmlns:a16="http://schemas.microsoft.com/office/drawing/2014/main" id="{4C60DCBD-D9CE-DBF8-7D17-80D936E9A02A}"/>
              </a:ext>
            </a:extLst>
          </p:cNvPr>
          <p:cNvSpPr/>
          <p:nvPr/>
        </p:nvSpPr>
        <p:spPr>
          <a:xfrm>
            <a:off x="4766310" y="5023585"/>
            <a:ext cx="221983" cy="38280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6" name="Flowchart: Process 5">
            <a:extLst>
              <a:ext uri="{FF2B5EF4-FFF2-40B4-BE49-F238E27FC236}">
                <a16:creationId xmlns:a16="http://schemas.microsoft.com/office/drawing/2014/main" id="{048AE5B6-251B-8E75-6089-EFDE65913784}"/>
              </a:ext>
            </a:extLst>
          </p:cNvPr>
          <p:cNvSpPr/>
          <p:nvPr/>
        </p:nvSpPr>
        <p:spPr>
          <a:xfrm>
            <a:off x="5029200" y="5023585"/>
            <a:ext cx="221983" cy="45519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90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6B6B-C8A9-C50E-DC9B-E595BC71F0D8}"/>
              </a:ext>
            </a:extLst>
          </p:cNvPr>
          <p:cNvSpPr>
            <a:spLocks noGrp="1"/>
          </p:cNvSpPr>
          <p:nvPr>
            <p:ph type="title"/>
          </p:nvPr>
        </p:nvSpPr>
        <p:spPr/>
        <p:txBody>
          <a:bodyPr/>
          <a:lstStyle/>
          <a:p>
            <a:r>
              <a:rPr lang="en-CA" dirty="0"/>
              <a:t>Golf Action – Consistent Movement </a:t>
            </a:r>
            <a:br>
              <a:rPr lang="en-CA" dirty="0"/>
            </a:br>
            <a:r>
              <a:rPr lang="en-CA" dirty="0"/>
              <a:t>~85% F1</a:t>
            </a:r>
          </a:p>
        </p:txBody>
      </p:sp>
      <p:pic>
        <p:nvPicPr>
          <p:cNvPr id="9" name="Picture 8">
            <a:extLst>
              <a:ext uri="{FF2B5EF4-FFF2-40B4-BE49-F238E27FC236}">
                <a16:creationId xmlns:a16="http://schemas.microsoft.com/office/drawing/2014/main" id="{45ED09F2-DDA1-203F-2CAF-4720A1618B1E}"/>
              </a:ext>
            </a:extLst>
          </p:cNvPr>
          <p:cNvPicPr>
            <a:picLocks noChangeAspect="1"/>
          </p:cNvPicPr>
          <p:nvPr/>
        </p:nvPicPr>
        <p:blipFill>
          <a:blip r:embed="rId3"/>
          <a:stretch>
            <a:fillRect/>
          </a:stretch>
        </p:blipFill>
        <p:spPr>
          <a:xfrm>
            <a:off x="1557202" y="1810452"/>
            <a:ext cx="6755653" cy="5047548"/>
          </a:xfrm>
          <a:prstGeom prst="rect">
            <a:avLst/>
          </a:prstGeom>
        </p:spPr>
      </p:pic>
    </p:spTree>
    <p:extLst>
      <p:ext uri="{BB962C8B-B14F-4D97-AF65-F5344CB8AC3E}">
        <p14:creationId xmlns:p14="http://schemas.microsoft.com/office/powerpoint/2010/main" val="52557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390-DDC8-2433-4043-2675529790C5}"/>
              </a:ext>
            </a:extLst>
          </p:cNvPr>
          <p:cNvSpPr>
            <a:spLocks noGrp="1"/>
          </p:cNvSpPr>
          <p:nvPr>
            <p:ph type="title"/>
          </p:nvPr>
        </p:nvSpPr>
        <p:spPr/>
        <p:txBody>
          <a:bodyPr/>
          <a:lstStyle/>
          <a:p>
            <a:r>
              <a:rPr lang="en-CA" dirty="0"/>
              <a:t>Jump Action – Global Position Change</a:t>
            </a:r>
            <a:br>
              <a:rPr lang="en-CA" dirty="0"/>
            </a:br>
            <a:r>
              <a:rPr lang="en-CA" dirty="0"/>
              <a:t>~30% F1</a:t>
            </a:r>
          </a:p>
        </p:txBody>
      </p:sp>
      <p:pic>
        <p:nvPicPr>
          <p:cNvPr id="5" name="Picture 4">
            <a:extLst>
              <a:ext uri="{FF2B5EF4-FFF2-40B4-BE49-F238E27FC236}">
                <a16:creationId xmlns:a16="http://schemas.microsoft.com/office/drawing/2014/main" id="{DD2053BA-AC72-BF93-F678-C654E2773333}"/>
              </a:ext>
            </a:extLst>
          </p:cNvPr>
          <p:cNvPicPr>
            <a:picLocks noChangeAspect="1"/>
          </p:cNvPicPr>
          <p:nvPr/>
        </p:nvPicPr>
        <p:blipFill>
          <a:blip r:embed="rId3"/>
          <a:stretch>
            <a:fillRect/>
          </a:stretch>
        </p:blipFill>
        <p:spPr>
          <a:xfrm>
            <a:off x="1633728" y="1846214"/>
            <a:ext cx="6692875" cy="5011786"/>
          </a:xfrm>
          <a:prstGeom prst="rect">
            <a:avLst/>
          </a:prstGeom>
        </p:spPr>
      </p:pic>
    </p:spTree>
    <p:extLst>
      <p:ext uri="{BB962C8B-B14F-4D97-AF65-F5344CB8AC3E}">
        <p14:creationId xmlns:p14="http://schemas.microsoft.com/office/powerpoint/2010/main" val="48280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9006-E2F8-A76B-1E9A-F06B1F4916FE}"/>
              </a:ext>
            </a:extLst>
          </p:cNvPr>
          <p:cNvSpPr>
            <a:spLocks noGrp="1"/>
          </p:cNvSpPr>
          <p:nvPr>
            <p:ph type="title"/>
          </p:nvPr>
        </p:nvSpPr>
        <p:spPr/>
        <p:txBody>
          <a:bodyPr/>
          <a:lstStyle/>
          <a:p>
            <a:r>
              <a:rPr lang="en-CA" dirty="0"/>
              <a:t>Catch – Object Interaction</a:t>
            </a:r>
            <a:br>
              <a:rPr lang="en-CA" dirty="0"/>
            </a:br>
            <a:r>
              <a:rPr lang="en-CA" dirty="0"/>
              <a:t>~25% F1</a:t>
            </a:r>
          </a:p>
        </p:txBody>
      </p:sp>
      <p:pic>
        <p:nvPicPr>
          <p:cNvPr id="5" name="Picture 4">
            <a:extLst>
              <a:ext uri="{FF2B5EF4-FFF2-40B4-BE49-F238E27FC236}">
                <a16:creationId xmlns:a16="http://schemas.microsoft.com/office/drawing/2014/main" id="{2C1BFC86-0045-D2AA-18F8-1B2BF5F2DE8A}"/>
              </a:ext>
            </a:extLst>
          </p:cNvPr>
          <p:cNvPicPr>
            <a:picLocks noChangeAspect="1"/>
          </p:cNvPicPr>
          <p:nvPr/>
        </p:nvPicPr>
        <p:blipFill>
          <a:blip r:embed="rId3"/>
          <a:stretch>
            <a:fillRect/>
          </a:stretch>
        </p:blipFill>
        <p:spPr>
          <a:xfrm>
            <a:off x="236175" y="2444854"/>
            <a:ext cx="10021254" cy="1968292"/>
          </a:xfrm>
          <a:prstGeom prst="rect">
            <a:avLst/>
          </a:prstGeom>
        </p:spPr>
      </p:pic>
    </p:spTree>
    <p:extLst>
      <p:ext uri="{BB962C8B-B14F-4D97-AF65-F5344CB8AC3E}">
        <p14:creationId xmlns:p14="http://schemas.microsoft.com/office/powerpoint/2010/main" val="2960916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02B8-E66B-F430-30C3-2350236F6461}"/>
              </a:ext>
            </a:extLst>
          </p:cNvPr>
          <p:cNvSpPr>
            <a:spLocks noGrp="1"/>
          </p:cNvSpPr>
          <p:nvPr>
            <p:ph type="title"/>
          </p:nvPr>
        </p:nvSpPr>
        <p:spPr/>
        <p:txBody>
          <a:bodyPr/>
          <a:lstStyle/>
          <a:p>
            <a:r>
              <a:rPr lang="en-US" dirty="0"/>
              <a:t>Results - Confusion Matrix</a:t>
            </a:r>
            <a:endParaRPr lang="en-CA" dirty="0"/>
          </a:p>
        </p:txBody>
      </p:sp>
      <p:pic>
        <p:nvPicPr>
          <p:cNvPr id="11" name="Content Placeholder 10" descr="A screenshot of a game&#10;&#10;Description automatically generated">
            <a:extLst>
              <a:ext uri="{FF2B5EF4-FFF2-40B4-BE49-F238E27FC236}">
                <a16:creationId xmlns:a16="http://schemas.microsoft.com/office/drawing/2014/main" id="{DCC40DFB-334D-ED77-EFCE-F1BA376B8A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493005"/>
            <a:ext cx="6716889" cy="5364995"/>
          </a:xfrm>
        </p:spPr>
      </p:pic>
    </p:spTree>
    <p:extLst>
      <p:ext uri="{BB962C8B-B14F-4D97-AF65-F5344CB8AC3E}">
        <p14:creationId xmlns:p14="http://schemas.microsoft.com/office/powerpoint/2010/main" val="1188433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91DD-E7CC-A143-A1E1-A7A2D6D9BFBC}"/>
              </a:ext>
            </a:extLst>
          </p:cNvPr>
          <p:cNvSpPr>
            <a:spLocks noGrp="1"/>
          </p:cNvSpPr>
          <p:nvPr>
            <p:ph type="title"/>
          </p:nvPr>
        </p:nvSpPr>
        <p:spPr/>
        <p:txBody>
          <a:bodyPr/>
          <a:lstStyle/>
          <a:p>
            <a:r>
              <a:rPr lang="en-US" dirty="0"/>
              <a:t>Class Confusion – Walk vs Climb Stairs</a:t>
            </a:r>
            <a:endParaRPr lang="en-CA" dirty="0"/>
          </a:p>
        </p:txBody>
      </p:sp>
      <p:pic>
        <p:nvPicPr>
          <p:cNvPr id="5" name="Picture 4">
            <a:extLst>
              <a:ext uri="{FF2B5EF4-FFF2-40B4-BE49-F238E27FC236}">
                <a16:creationId xmlns:a16="http://schemas.microsoft.com/office/drawing/2014/main" id="{47096833-7730-3E0F-787F-9419CDA44051}"/>
              </a:ext>
            </a:extLst>
          </p:cNvPr>
          <p:cNvPicPr>
            <a:picLocks noChangeAspect="1"/>
          </p:cNvPicPr>
          <p:nvPr/>
        </p:nvPicPr>
        <p:blipFill>
          <a:blip r:embed="rId3"/>
          <a:stretch>
            <a:fillRect/>
          </a:stretch>
        </p:blipFill>
        <p:spPr>
          <a:xfrm>
            <a:off x="799274" y="1930400"/>
            <a:ext cx="8352787" cy="4199923"/>
          </a:xfrm>
          <a:prstGeom prst="rect">
            <a:avLst/>
          </a:prstGeom>
        </p:spPr>
      </p:pic>
    </p:spTree>
    <p:extLst>
      <p:ext uri="{BB962C8B-B14F-4D97-AF65-F5344CB8AC3E}">
        <p14:creationId xmlns:p14="http://schemas.microsoft.com/office/powerpoint/2010/main" val="64321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4BC0-41D1-D2A8-55EA-B169ECD1C13A}"/>
              </a:ext>
            </a:extLst>
          </p:cNvPr>
          <p:cNvSpPr>
            <a:spLocks noGrp="1"/>
          </p:cNvSpPr>
          <p:nvPr>
            <p:ph type="title"/>
          </p:nvPr>
        </p:nvSpPr>
        <p:spPr/>
        <p:txBody>
          <a:bodyPr/>
          <a:lstStyle/>
          <a:p>
            <a:r>
              <a:rPr lang="en-US" dirty="0"/>
              <a:t>Model Comparison</a:t>
            </a:r>
            <a:endParaRPr lang="en-CA" dirty="0"/>
          </a:p>
        </p:txBody>
      </p:sp>
      <p:pic>
        <p:nvPicPr>
          <p:cNvPr id="5" name="Picture 4">
            <a:extLst>
              <a:ext uri="{FF2B5EF4-FFF2-40B4-BE49-F238E27FC236}">
                <a16:creationId xmlns:a16="http://schemas.microsoft.com/office/drawing/2014/main" id="{D97DF290-8E69-F1BA-DC61-EC436C0A78AF}"/>
              </a:ext>
            </a:extLst>
          </p:cNvPr>
          <p:cNvPicPr>
            <a:picLocks noChangeAspect="1"/>
          </p:cNvPicPr>
          <p:nvPr/>
        </p:nvPicPr>
        <p:blipFill>
          <a:blip r:embed="rId3"/>
          <a:stretch>
            <a:fillRect/>
          </a:stretch>
        </p:blipFill>
        <p:spPr>
          <a:xfrm>
            <a:off x="1937335" y="1678463"/>
            <a:ext cx="7065733" cy="4219982"/>
          </a:xfrm>
          <a:prstGeom prst="rect">
            <a:avLst/>
          </a:prstGeom>
        </p:spPr>
      </p:pic>
    </p:spTree>
    <p:extLst>
      <p:ext uri="{BB962C8B-B14F-4D97-AF65-F5344CB8AC3E}">
        <p14:creationId xmlns:p14="http://schemas.microsoft.com/office/powerpoint/2010/main" val="1248757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8E87-85BC-9E22-0DF1-3353B22533FD}"/>
              </a:ext>
            </a:extLst>
          </p:cNvPr>
          <p:cNvSpPr>
            <a:spLocks noGrp="1"/>
          </p:cNvSpPr>
          <p:nvPr>
            <p:ph type="title"/>
          </p:nvPr>
        </p:nvSpPr>
        <p:spPr/>
        <p:txBody>
          <a:bodyPr/>
          <a:lstStyle/>
          <a:p>
            <a:r>
              <a:rPr lang="en-US" dirty="0"/>
              <a:t>Results Summary</a:t>
            </a:r>
            <a:endParaRPr lang="en-CA" dirty="0"/>
          </a:p>
        </p:txBody>
      </p:sp>
      <p:sp>
        <p:nvSpPr>
          <p:cNvPr id="3" name="Content Placeholder 2">
            <a:extLst>
              <a:ext uri="{FF2B5EF4-FFF2-40B4-BE49-F238E27FC236}">
                <a16:creationId xmlns:a16="http://schemas.microsoft.com/office/drawing/2014/main" id="{93032A95-F3B9-15E1-BBCA-4223A47FEEE8}"/>
              </a:ext>
            </a:extLst>
          </p:cNvPr>
          <p:cNvSpPr>
            <a:spLocks noGrp="1"/>
          </p:cNvSpPr>
          <p:nvPr>
            <p:ph idx="1"/>
          </p:nvPr>
        </p:nvSpPr>
        <p:spPr/>
        <p:txBody>
          <a:bodyPr/>
          <a:lstStyle/>
          <a:p>
            <a:r>
              <a:rPr lang="en-US" dirty="0"/>
              <a:t>Our model is not state-of-the-art</a:t>
            </a:r>
          </a:p>
          <a:p>
            <a:r>
              <a:rPr lang="en-US" dirty="0"/>
              <a:t>Aim to fill a specific niche</a:t>
            </a:r>
          </a:p>
          <a:p>
            <a:pPr lvl="1"/>
            <a:r>
              <a:rPr lang="en-US" dirty="0"/>
              <a:t>Lightweight, very simple models for movement-based actions</a:t>
            </a:r>
          </a:p>
          <a:p>
            <a:pPr lvl="1"/>
            <a:r>
              <a:rPr lang="en-US" dirty="0"/>
              <a:t>Agnostic to global position, scale and rotation</a:t>
            </a:r>
          </a:p>
          <a:p>
            <a:r>
              <a:rPr lang="en-US" dirty="0"/>
              <a:t>With that comes sacrifices</a:t>
            </a:r>
          </a:p>
          <a:p>
            <a:pPr lvl="1"/>
            <a:r>
              <a:rPr lang="en-US" dirty="0"/>
              <a:t>Global position means we cannot track person moving through the frame</a:t>
            </a:r>
          </a:p>
          <a:p>
            <a:pPr lvl="1"/>
            <a:r>
              <a:rPr lang="en-US" dirty="0"/>
              <a:t>Pose-exclusive model means we cannot see any objects that the person might be interacting with</a:t>
            </a:r>
            <a:endParaRPr lang="en-CA" dirty="0"/>
          </a:p>
        </p:txBody>
      </p:sp>
    </p:spTree>
    <p:extLst>
      <p:ext uri="{BB962C8B-B14F-4D97-AF65-F5344CB8AC3E}">
        <p14:creationId xmlns:p14="http://schemas.microsoft.com/office/powerpoint/2010/main" val="3722405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BD70-C746-7C67-6473-BCCBF8325197}"/>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EFF8548B-4FCF-77F2-F6F9-8807F0B1C3D5}"/>
              </a:ext>
            </a:extLst>
          </p:cNvPr>
          <p:cNvSpPr>
            <a:spLocks noGrp="1"/>
          </p:cNvSpPr>
          <p:nvPr>
            <p:ph idx="1"/>
          </p:nvPr>
        </p:nvSpPr>
        <p:spPr/>
        <p:txBody>
          <a:bodyPr/>
          <a:lstStyle/>
          <a:p>
            <a:r>
              <a:rPr lang="en-US" dirty="0"/>
              <a:t>Moving from 2-dimensional skeletons to 3-dimensional</a:t>
            </a:r>
          </a:p>
          <a:p>
            <a:pPr lvl="1"/>
            <a:r>
              <a:rPr lang="en-US" dirty="0"/>
              <a:t>Truly camera agnostic</a:t>
            </a:r>
          </a:p>
          <a:p>
            <a:endParaRPr lang="en-CA" dirty="0"/>
          </a:p>
        </p:txBody>
      </p:sp>
      <p:pic>
        <p:nvPicPr>
          <p:cNvPr id="5" name="Picture 4" descr="A person in a football uniform&#10;&#10;Description automatically generated">
            <a:extLst>
              <a:ext uri="{FF2B5EF4-FFF2-40B4-BE49-F238E27FC236}">
                <a16:creationId xmlns:a16="http://schemas.microsoft.com/office/drawing/2014/main" id="{882C464B-B15F-5C29-BF09-99063253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67" y="3135493"/>
            <a:ext cx="7330802" cy="2621840"/>
          </a:xfrm>
          <a:prstGeom prst="rect">
            <a:avLst/>
          </a:prstGeom>
        </p:spPr>
      </p:pic>
    </p:spTree>
    <p:extLst>
      <p:ext uri="{BB962C8B-B14F-4D97-AF65-F5344CB8AC3E}">
        <p14:creationId xmlns:p14="http://schemas.microsoft.com/office/powerpoint/2010/main" val="280304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F99CF35-E60E-52BD-E384-7BFD2C73235D}"/>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Thank You!</a:t>
            </a:r>
            <a:endParaRPr lang="en-CA">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25678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6292-6902-0A8C-A46C-726BFB4F1BE5}"/>
              </a:ext>
            </a:extLst>
          </p:cNvPr>
          <p:cNvSpPr>
            <a:spLocks noGrp="1"/>
          </p:cNvSpPr>
          <p:nvPr>
            <p:ph type="title"/>
          </p:nvPr>
        </p:nvSpPr>
        <p:spPr>
          <a:xfrm>
            <a:off x="677334" y="609600"/>
            <a:ext cx="8596668" cy="1320800"/>
          </a:xfrm>
        </p:spPr>
        <p:txBody>
          <a:bodyPr anchor="t">
            <a:normAutofit/>
          </a:bodyPr>
          <a:lstStyle/>
          <a:p>
            <a:r>
              <a:rPr lang="en-CA" dirty="0"/>
              <a:t>Action Recognition</a:t>
            </a:r>
          </a:p>
        </p:txBody>
      </p:sp>
      <p:sp>
        <p:nvSpPr>
          <p:cNvPr id="3" name="Content Placeholder 2">
            <a:extLst>
              <a:ext uri="{FF2B5EF4-FFF2-40B4-BE49-F238E27FC236}">
                <a16:creationId xmlns:a16="http://schemas.microsoft.com/office/drawing/2014/main" id="{FACEA990-4681-6C47-E6A8-1399BD747FAE}"/>
              </a:ext>
            </a:extLst>
          </p:cNvPr>
          <p:cNvSpPr>
            <a:spLocks noGrp="1"/>
          </p:cNvSpPr>
          <p:nvPr>
            <p:ph idx="1"/>
          </p:nvPr>
        </p:nvSpPr>
        <p:spPr>
          <a:xfrm>
            <a:off x="677334" y="2160589"/>
            <a:ext cx="5220430" cy="3880773"/>
          </a:xfrm>
        </p:spPr>
        <p:txBody>
          <a:bodyPr>
            <a:normAutofit/>
          </a:bodyPr>
          <a:lstStyle/>
          <a:p>
            <a:r>
              <a:rPr lang="en-CA" dirty="0"/>
              <a:t>Complex problem with many different challenges</a:t>
            </a:r>
          </a:p>
          <a:p>
            <a:pPr lvl="1"/>
            <a:r>
              <a:rPr lang="en-CA" dirty="0"/>
              <a:t>Background information is constantly changing such as the camera moving, or people moving around in the background not related to the main action</a:t>
            </a:r>
          </a:p>
          <a:p>
            <a:pPr lvl="1"/>
            <a:r>
              <a:rPr lang="en-CA" dirty="0"/>
              <a:t>Two people may not perform an action the same way, i.e. walking up stairs, jumping, catching a ball</a:t>
            </a:r>
          </a:p>
        </p:txBody>
      </p:sp>
      <p:pic>
        <p:nvPicPr>
          <p:cNvPr id="5" name="Picture 4">
            <a:extLst>
              <a:ext uri="{FF2B5EF4-FFF2-40B4-BE49-F238E27FC236}">
                <a16:creationId xmlns:a16="http://schemas.microsoft.com/office/drawing/2014/main" id="{83FD556F-D67B-4254-5E95-6519E7BF6C7C}"/>
              </a:ext>
            </a:extLst>
          </p:cNvPr>
          <p:cNvPicPr>
            <a:picLocks noChangeAspect="1"/>
          </p:cNvPicPr>
          <p:nvPr/>
        </p:nvPicPr>
        <p:blipFill rotWithShape="1">
          <a:blip r:embed="rId2"/>
          <a:srcRect l="1494" r="1" b="1"/>
          <a:stretch/>
        </p:blipFill>
        <p:spPr>
          <a:xfrm>
            <a:off x="6127950" y="816864"/>
            <a:ext cx="4232951" cy="5224498"/>
          </a:xfrm>
          <a:prstGeom prst="rect">
            <a:avLst/>
          </a:prstGeom>
        </p:spPr>
      </p:pic>
    </p:spTree>
    <p:extLst>
      <p:ext uri="{BB962C8B-B14F-4D97-AF65-F5344CB8AC3E}">
        <p14:creationId xmlns:p14="http://schemas.microsoft.com/office/powerpoint/2010/main" val="379332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F1C8-78CD-DF2F-4CA3-269BB4750C2A}"/>
              </a:ext>
            </a:extLst>
          </p:cNvPr>
          <p:cNvSpPr>
            <a:spLocks noGrp="1"/>
          </p:cNvSpPr>
          <p:nvPr>
            <p:ph type="title"/>
          </p:nvPr>
        </p:nvSpPr>
        <p:spPr/>
        <p:txBody>
          <a:bodyPr/>
          <a:lstStyle/>
          <a:p>
            <a:r>
              <a:rPr lang="en-US" dirty="0"/>
              <a:t>Motivations</a:t>
            </a:r>
            <a:endParaRPr lang="en-CA" dirty="0"/>
          </a:p>
        </p:txBody>
      </p:sp>
      <p:sp>
        <p:nvSpPr>
          <p:cNvPr id="3" name="Content Placeholder 2">
            <a:extLst>
              <a:ext uri="{FF2B5EF4-FFF2-40B4-BE49-F238E27FC236}">
                <a16:creationId xmlns:a16="http://schemas.microsoft.com/office/drawing/2014/main" id="{56CB2BDB-47DC-B6D8-A531-7B87E7A6FEA6}"/>
              </a:ext>
            </a:extLst>
          </p:cNvPr>
          <p:cNvSpPr>
            <a:spLocks noGrp="1"/>
          </p:cNvSpPr>
          <p:nvPr>
            <p:ph idx="1"/>
          </p:nvPr>
        </p:nvSpPr>
        <p:spPr/>
        <p:txBody>
          <a:bodyPr>
            <a:normAutofit/>
          </a:bodyPr>
          <a:lstStyle/>
          <a:p>
            <a:r>
              <a:rPr lang="en-CA" sz="2400" dirty="0"/>
              <a:t>Issues with current models</a:t>
            </a:r>
          </a:p>
          <a:p>
            <a:pPr lvl="1">
              <a:buFont typeface="+mj-lt"/>
              <a:buAutoNum type="arabicPeriod"/>
            </a:pPr>
            <a:endParaRPr lang="en-CA" sz="2400" dirty="0"/>
          </a:p>
          <a:p>
            <a:pPr lvl="1">
              <a:buFont typeface="+mj-lt"/>
              <a:buAutoNum type="arabicPeriod"/>
            </a:pPr>
            <a:r>
              <a:rPr lang="en-CA" sz="2400" dirty="0"/>
              <a:t>Too Large</a:t>
            </a:r>
          </a:p>
          <a:p>
            <a:pPr lvl="1">
              <a:buFont typeface="+mj-lt"/>
              <a:buAutoNum type="arabicPeriod"/>
            </a:pPr>
            <a:endParaRPr lang="en-CA" sz="2400" dirty="0"/>
          </a:p>
          <a:p>
            <a:pPr lvl="1">
              <a:buFont typeface="+mj-lt"/>
              <a:buAutoNum type="arabicPeriod"/>
            </a:pPr>
            <a:r>
              <a:rPr lang="en-CA" sz="2400" dirty="0"/>
              <a:t>Susceptible to background interference</a:t>
            </a:r>
          </a:p>
        </p:txBody>
      </p:sp>
    </p:spTree>
    <p:extLst>
      <p:ext uri="{BB962C8B-B14F-4D97-AF65-F5344CB8AC3E}">
        <p14:creationId xmlns:p14="http://schemas.microsoft.com/office/powerpoint/2010/main" val="315971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9BEB-6B1B-5ED3-FE09-5F40A8CCB0D0}"/>
              </a:ext>
            </a:extLst>
          </p:cNvPr>
          <p:cNvSpPr>
            <a:spLocks noGrp="1"/>
          </p:cNvSpPr>
          <p:nvPr>
            <p:ph type="title"/>
          </p:nvPr>
        </p:nvSpPr>
        <p:spPr/>
        <p:txBody>
          <a:bodyPr/>
          <a:lstStyle/>
          <a:p>
            <a:r>
              <a:rPr lang="en-US" dirty="0"/>
              <a:t>Large Action Recognition Models – I3D</a:t>
            </a:r>
            <a:endParaRPr lang="en-CA" dirty="0"/>
          </a:p>
        </p:txBody>
      </p:sp>
      <p:pic>
        <p:nvPicPr>
          <p:cNvPr id="5" name="Content Placeholder 4" descr="A diagram of a flowchart&#10;&#10;Description automatically generated">
            <a:extLst>
              <a:ext uri="{FF2B5EF4-FFF2-40B4-BE49-F238E27FC236}">
                <a16:creationId xmlns:a16="http://schemas.microsoft.com/office/drawing/2014/main" id="{FCB670C8-E63D-E8AE-5120-1DAF901E7A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98" y="2063238"/>
            <a:ext cx="9620550" cy="3727962"/>
          </a:xfrm>
        </p:spPr>
      </p:pic>
    </p:spTree>
    <p:extLst>
      <p:ext uri="{BB962C8B-B14F-4D97-AF65-F5344CB8AC3E}">
        <p14:creationId xmlns:p14="http://schemas.microsoft.com/office/powerpoint/2010/main" val="393832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A4BB-131E-F7EA-6B1C-7A1A84755BA6}"/>
              </a:ext>
            </a:extLst>
          </p:cNvPr>
          <p:cNvSpPr>
            <a:spLocks noGrp="1"/>
          </p:cNvSpPr>
          <p:nvPr>
            <p:ph type="title"/>
          </p:nvPr>
        </p:nvSpPr>
        <p:spPr/>
        <p:txBody>
          <a:bodyPr>
            <a:normAutofit/>
          </a:bodyPr>
          <a:lstStyle/>
          <a:p>
            <a:r>
              <a:rPr lang="en-US" sz="3200" dirty="0"/>
              <a:t>Large Action Recognition Models - </a:t>
            </a:r>
            <a:r>
              <a:rPr lang="en-US" sz="3200" dirty="0" err="1"/>
              <a:t>TubeViT</a:t>
            </a:r>
            <a:endParaRPr lang="en-CA" sz="3200" dirty="0"/>
          </a:p>
        </p:txBody>
      </p:sp>
      <p:pic>
        <p:nvPicPr>
          <p:cNvPr id="5" name="Picture 4">
            <a:extLst>
              <a:ext uri="{FF2B5EF4-FFF2-40B4-BE49-F238E27FC236}">
                <a16:creationId xmlns:a16="http://schemas.microsoft.com/office/drawing/2014/main" id="{48017CAF-C9D4-F7CE-F19A-593096B73057}"/>
              </a:ext>
            </a:extLst>
          </p:cNvPr>
          <p:cNvPicPr>
            <a:picLocks noChangeAspect="1"/>
          </p:cNvPicPr>
          <p:nvPr/>
        </p:nvPicPr>
        <p:blipFill>
          <a:blip r:embed="rId2"/>
          <a:stretch>
            <a:fillRect/>
          </a:stretch>
        </p:blipFill>
        <p:spPr>
          <a:xfrm>
            <a:off x="203200" y="2494844"/>
            <a:ext cx="10204338" cy="2791211"/>
          </a:xfrm>
          <a:prstGeom prst="rect">
            <a:avLst/>
          </a:prstGeom>
        </p:spPr>
      </p:pic>
      <p:sp>
        <p:nvSpPr>
          <p:cNvPr id="6" name="Arrow: Down 5">
            <a:extLst>
              <a:ext uri="{FF2B5EF4-FFF2-40B4-BE49-F238E27FC236}">
                <a16:creationId xmlns:a16="http://schemas.microsoft.com/office/drawing/2014/main" id="{6DB28027-AC0F-CBCF-9F65-6F3848B24F97}"/>
              </a:ext>
            </a:extLst>
          </p:cNvPr>
          <p:cNvSpPr/>
          <p:nvPr/>
        </p:nvSpPr>
        <p:spPr>
          <a:xfrm>
            <a:off x="9003069" y="2359378"/>
            <a:ext cx="270933" cy="880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E10EABD3-5124-29D4-BB75-3E978B0F749E}"/>
              </a:ext>
            </a:extLst>
          </p:cNvPr>
          <p:cNvSpPr txBox="1"/>
          <p:nvPr/>
        </p:nvSpPr>
        <p:spPr>
          <a:xfrm>
            <a:off x="8190268" y="1922313"/>
            <a:ext cx="1896534" cy="369332"/>
          </a:xfrm>
          <a:prstGeom prst="rect">
            <a:avLst/>
          </a:prstGeom>
          <a:noFill/>
        </p:spPr>
        <p:txBody>
          <a:bodyPr wrap="square" rtlCol="0">
            <a:spAutoFit/>
          </a:bodyPr>
          <a:lstStyle/>
          <a:p>
            <a:pPr algn="ctr"/>
            <a:r>
              <a:rPr lang="en-US" dirty="0"/>
              <a:t>Large Model</a:t>
            </a:r>
            <a:endParaRPr lang="en-CA" dirty="0"/>
          </a:p>
        </p:txBody>
      </p:sp>
    </p:spTree>
    <p:extLst>
      <p:ext uri="{BB962C8B-B14F-4D97-AF65-F5344CB8AC3E}">
        <p14:creationId xmlns:p14="http://schemas.microsoft.com/office/powerpoint/2010/main" val="249927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FE51-BA2E-E228-CE40-A2D3E49181A5}"/>
              </a:ext>
            </a:extLst>
          </p:cNvPr>
          <p:cNvSpPr>
            <a:spLocks noGrp="1"/>
          </p:cNvSpPr>
          <p:nvPr>
            <p:ph type="title"/>
          </p:nvPr>
        </p:nvSpPr>
        <p:spPr>
          <a:xfrm>
            <a:off x="676746" y="609600"/>
            <a:ext cx="3729076" cy="1320800"/>
          </a:xfrm>
        </p:spPr>
        <p:txBody>
          <a:bodyPr anchor="ctr">
            <a:normAutofit/>
          </a:bodyPr>
          <a:lstStyle/>
          <a:p>
            <a:r>
              <a:rPr lang="en-US" dirty="0"/>
              <a:t>Pose</a:t>
            </a:r>
            <a:endParaRPr lang="en-CA" dirty="0"/>
          </a:p>
        </p:txBody>
      </p:sp>
      <p:sp>
        <p:nvSpPr>
          <p:cNvPr id="3" name="Content Placeholder 2">
            <a:extLst>
              <a:ext uri="{FF2B5EF4-FFF2-40B4-BE49-F238E27FC236}">
                <a16:creationId xmlns:a16="http://schemas.microsoft.com/office/drawing/2014/main" id="{CBD0CF2B-F602-F7D4-57E5-34BFADE28A38}"/>
              </a:ext>
            </a:extLst>
          </p:cNvPr>
          <p:cNvSpPr>
            <a:spLocks noGrp="1"/>
          </p:cNvSpPr>
          <p:nvPr>
            <p:ph idx="1"/>
          </p:nvPr>
        </p:nvSpPr>
        <p:spPr>
          <a:xfrm>
            <a:off x="685167" y="2160589"/>
            <a:ext cx="3720916" cy="3560733"/>
          </a:xfrm>
        </p:spPr>
        <p:txBody>
          <a:bodyPr>
            <a:normAutofit/>
          </a:bodyPr>
          <a:lstStyle/>
          <a:p>
            <a:r>
              <a:rPr lang="en-CA" dirty="0"/>
              <a:t>Pose is crucial to avoiding background interference</a:t>
            </a:r>
          </a:p>
          <a:p>
            <a:r>
              <a:rPr lang="en-CA" dirty="0"/>
              <a:t>Existing lightweight 2-D pose models have proven effective </a:t>
            </a:r>
          </a:p>
          <a:p>
            <a:r>
              <a:rPr lang="en-CA" dirty="0"/>
              <a:t>Potential background interference introduction</a:t>
            </a:r>
          </a:p>
          <a:p>
            <a:pPr lvl="1"/>
            <a:r>
              <a:rPr lang="en-CA" dirty="0"/>
              <a:t>Not relevant in our analysis as will be explained later</a:t>
            </a:r>
          </a:p>
          <a:p>
            <a:pPr lvl="1"/>
            <a:r>
              <a:rPr lang="en-CA" dirty="0"/>
              <a:t>All pose models subject to this same interference</a:t>
            </a:r>
          </a:p>
        </p:txBody>
      </p:sp>
      <p:pic>
        <p:nvPicPr>
          <p:cNvPr id="9" name="Picture 8" descr="A person dancing on a sidewalk">
            <a:extLst>
              <a:ext uri="{FF2B5EF4-FFF2-40B4-BE49-F238E27FC236}">
                <a16:creationId xmlns:a16="http://schemas.microsoft.com/office/drawing/2014/main" id="{26EB106A-69FE-82C9-46A2-5F50908E3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803" y="330569"/>
            <a:ext cx="3485735" cy="6196862"/>
          </a:xfrm>
          <a:prstGeom prst="rect">
            <a:avLst/>
          </a:prstGeom>
        </p:spPr>
      </p:pic>
    </p:spTree>
    <p:extLst>
      <p:ext uri="{BB962C8B-B14F-4D97-AF65-F5344CB8AC3E}">
        <p14:creationId xmlns:p14="http://schemas.microsoft.com/office/powerpoint/2010/main" val="344484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08EA-0E51-267B-F398-79EDD8B4B944}"/>
              </a:ext>
            </a:extLst>
          </p:cNvPr>
          <p:cNvSpPr>
            <a:spLocks noGrp="1"/>
          </p:cNvSpPr>
          <p:nvPr>
            <p:ph type="title"/>
          </p:nvPr>
        </p:nvSpPr>
        <p:spPr>
          <a:xfrm>
            <a:off x="676746" y="609600"/>
            <a:ext cx="4309782" cy="1320800"/>
          </a:xfrm>
        </p:spPr>
        <p:txBody>
          <a:bodyPr anchor="ctr">
            <a:normAutofit/>
          </a:bodyPr>
          <a:lstStyle/>
          <a:p>
            <a:r>
              <a:rPr lang="en-US" dirty="0"/>
              <a:t>Pose-Based Models</a:t>
            </a:r>
            <a:endParaRPr lang="en-CA" dirty="0"/>
          </a:p>
        </p:txBody>
      </p:sp>
      <p:sp>
        <p:nvSpPr>
          <p:cNvPr id="3" name="Content Placeholder 2">
            <a:extLst>
              <a:ext uri="{FF2B5EF4-FFF2-40B4-BE49-F238E27FC236}">
                <a16:creationId xmlns:a16="http://schemas.microsoft.com/office/drawing/2014/main" id="{1A9A6B22-B499-950B-2C06-C098F918A1B4}"/>
              </a:ext>
            </a:extLst>
          </p:cNvPr>
          <p:cNvSpPr>
            <a:spLocks noGrp="1"/>
          </p:cNvSpPr>
          <p:nvPr>
            <p:ph idx="1"/>
          </p:nvPr>
        </p:nvSpPr>
        <p:spPr>
          <a:xfrm>
            <a:off x="685167" y="2160589"/>
            <a:ext cx="3720916" cy="3560733"/>
          </a:xfrm>
        </p:spPr>
        <p:txBody>
          <a:bodyPr>
            <a:normAutofit/>
          </a:bodyPr>
          <a:lstStyle/>
          <a:p>
            <a:r>
              <a:rPr lang="en-CA"/>
              <a:t>Fused Architecture</a:t>
            </a:r>
          </a:p>
          <a:p>
            <a:pPr lvl="1"/>
            <a:r>
              <a:rPr lang="en-CA"/>
              <a:t>Uses Pose, Optical Flow and RGB parts separately, concatenating them at the end</a:t>
            </a:r>
          </a:p>
          <a:p>
            <a:pPr lvl="1"/>
            <a:r>
              <a:rPr lang="en-CA"/>
              <a:t>Typically utilize complex 3D-CNNs</a:t>
            </a:r>
            <a:endParaRPr lang="en-CA" dirty="0"/>
          </a:p>
        </p:txBody>
      </p:sp>
      <p:pic>
        <p:nvPicPr>
          <p:cNvPr id="5" name="Picture 4" descr="A diagram of a structure&#10;&#10;Description automatically generated">
            <a:extLst>
              <a:ext uri="{FF2B5EF4-FFF2-40B4-BE49-F238E27FC236}">
                <a16:creationId xmlns:a16="http://schemas.microsoft.com/office/drawing/2014/main" id="{16F8BD73-D1B1-8249-AA90-F8609FA0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174401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AFA0-8B1B-424F-2949-7F628397E4B7}"/>
              </a:ext>
            </a:extLst>
          </p:cNvPr>
          <p:cNvSpPr>
            <a:spLocks noGrp="1"/>
          </p:cNvSpPr>
          <p:nvPr>
            <p:ph type="title"/>
          </p:nvPr>
        </p:nvSpPr>
        <p:spPr/>
        <p:txBody>
          <a:bodyPr/>
          <a:lstStyle/>
          <a:p>
            <a:r>
              <a:rPr lang="en-US" dirty="0"/>
              <a:t>Intermediate Representations</a:t>
            </a:r>
            <a:endParaRPr lang="en-CA" dirty="0"/>
          </a:p>
        </p:txBody>
      </p:sp>
      <p:pic>
        <p:nvPicPr>
          <p:cNvPr id="5" name="Content Placeholder 4" descr="A drawing of a person with circles&#10;&#10;Description automatically generated">
            <a:extLst>
              <a:ext uri="{FF2B5EF4-FFF2-40B4-BE49-F238E27FC236}">
                <a16:creationId xmlns:a16="http://schemas.microsoft.com/office/drawing/2014/main" id="{FAB2842A-DD45-424B-3ED8-74254CF096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894" y="2495550"/>
            <a:ext cx="2333525" cy="2432051"/>
          </a:xfrm>
        </p:spPr>
      </p:pic>
      <p:pic>
        <p:nvPicPr>
          <p:cNvPr id="9" name="Picture 8" descr="A red and white line graph&#10;&#10;Description automatically generated with medium confidence">
            <a:extLst>
              <a:ext uri="{FF2B5EF4-FFF2-40B4-BE49-F238E27FC236}">
                <a16:creationId xmlns:a16="http://schemas.microsoft.com/office/drawing/2014/main" id="{CD2E21C2-3E9A-1A37-9031-A2E933D87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496" y="2830395"/>
            <a:ext cx="2466344" cy="1762359"/>
          </a:xfrm>
          <a:prstGeom prst="rect">
            <a:avLst/>
          </a:prstGeom>
        </p:spPr>
      </p:pic>
      <p:sp>
        <p:nvSpPr>
          <p:cNvPr id="12" name="Oval 11">
            <a:extLst>
              <a:ext uri="{FF2B5EF4-FFF2-40B4-BE49-F238E27FC236}">
                <a16:creationId xmlns:a16="http://schemas.microsoft.com/office/drawing/2014/main" id="{037FC4DA-FF31-42C6-7A1C-ACB156F4441E}"/>
              </a:ext>
            </a:extLst>
          </p:cNvPr>
          <p:cNvSpPr/>
          <p:nvPr/>
        </p:nvSpPr>
        <p:spPr>
          <a:xfrm>
            <a:off x="7647862" y="3129914"/>
            <a:ext cx="2090882" cy="9245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Smaller Model</a:t>
            </a:r>
          </a:p>
        </p:txBody>
      </p:sp>
      <p:sp>
        <p:nvSpPr>
          <p:cNvPr id="13" name="Arrow: Right 12">
            <a:extLst>
              <a:ext uri="{FF2B5EF4-FFF2-40B4-BE49-F238E27FC236}">
                <a16:creationId xmlns:a16="http://schemas.microsoft.com/office/drawing/2014/main" id="{6D302BC0-9BE0-70FB-6BCF-94729968978F}"/>
              </a:ext>
            </a:extLst>
          </p:cNvPr>
          <p:cNvSpPr/>
          <p:nvPr/>
        </p:nvSpPr>
        <p:spPr>
          <a:xfrm>
            <a:off x="2453256" y="3548380"/>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CCA5B1E8-CF5C-EB82-566A-653D8CE3A1E6}"/>
              </a:ext>
            </a:extLst>
          </p:cNvPr>
          <p:cNvSpPr/>
          <p:nvPr/>
        </p:nvSpPr>
        <p:spPr>
          <a:xfrm>
            <a:off x="6304820" y="3472814"/>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8242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5054</TotalTime>
  <Words>2406</Words>
  <Application>Microsoft Office PowerPoint</Application>
  <PresentationFormat>Widescreen</PresentationFormat>
  <Paragraphs>215</Paragraphs>
  <Slides>29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Trebuchet MS</vt:lpstr>
      <vt:lpstr>Wingdings</vt:lpstr>
      <vt:lpstr>Wingdings 3</vt:lpstr>
      <vt:lpstr>Facet</vt:lpstr>
      <vt:lpstr>Efficient, Joint-Based Skeleton Action Recognition</vt:lpstr>
      <vt:lpstr>Thesis Aim</vt:lpstr>
      <vt:lpstr>Action Recognition</vt:lpstr>
      <vt:lpstr>Motivations</vt:lpstr>
      <vt:lpstr>Large Action Recognition Models – I3D</vt:lpstr>
      <vt:lpstr>Large Action Recognition Models - TubeViT</vt:lpstr>
      <vt:lpstr>Pose</vt:lpstr>
      <vt:lpstr>Pose-Based Models</vt:lpstr>
      <vt:lpstr>Intermediate Representations</vt:lpstr>
      <vt:lpstr>PoTion: Pose MoTion Representation for Action Recognition</vt:lpstr>
      <vt:lpstr>Simple yet efficient real-time pose-based action recognition</vt:lpstr>
      <vt:lpstr>Joint Angles</vt:lpstr>
      <vt:lpstr>Intermediate Representation</vt:lpstr>
      <vt:lpstr>Joint Velocities</vt:lpstr>
      <vt:lpstr>Temporal Adjustments</vt:lpstr>
      <vt:lpstr>CNN Model Architecture</vt:lpstr>
      <vt:lpstr>Full Architecture</vt:lpstr>
      <vt:lpstr>Dataset – JHMDB</vt:lpstr>
      <vt:lpstr>Results</vt:lpstr>
      <vt:lpstr>Results</vt:lpstr>
      <vt:lpstr>Golf Action – Consistent Movement  ~85% F1</vt:lpstr>
      <vt:lpstr>Jump Action – Global Position Change ~30% F1</vt:lpstr>
      <vt:lpstr>Catch – Object Interaction ~25% F1</vt:lpstr>
      <vt:lpstr>Results - Confusion Matrix</vt:lpstr>
      <vt:lpstr>Class Confusion – Walk vs Climb Stairs</vt:lpstr>
      <vt:lpstr>Model Comparison</vt:lpstr>
      <vt:lpstr>Results 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nebf97@gmail.com</dc:creator>
  <cp:lastModifiedBy>nebf97@gmail.com</cp:lastModifiedBy>
  <cp:revision>20</cp:revision>
  <dcterms:created xsi:type="dcterms:W3CDTF">2024-02-28T04:34:13Z</dcterms:created>
  <dcterms:modified xsi:type="dcterms:W3CDTF">2024-03-04T03:11:31Z</dcterms:modified>
</cp:coreProperties>
</file>